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2" r:id="rId2"/>
    <p:sldId id="282" r:id="rId3"/>
    <p:sldId id="340" r:id="rId4"/>
    <p:sldId id="258" r:id="rId5"/>
    <p:sldId id="288" r:id="rId6"/>
    <p:sldId id="313" r:id="rId7"/>
    <p:sldId id="301" r:id="rId8"/>
    <p:sldId id="335" r:id="rId9"/>
    <p:sldId id="296" r:id="rId10"/>
    <p:sldId id="356" r:id="rId11"/>
    <p:sldId id="273" r:id="rId12"/>
    <p:sldId id="315" r:id="rId13"/>
    <p:sldId id="316" r:id="rId14"/>
    <p:sldId id="317" r:id="rId15"/>
    <p:sldId id="318" r:id="rId16"/>
    <p:sldId id="357" r:id="rId17"/>
    <p:sldId id="358" r:id="rId18"/>
    <p:sldId id="297" r:id="rId19"/>
    <p:sldId id="326" r:id="rId20"/>
    <p:sldId id="327" r:id="rId21"/>
    <p:sldId id="336" r:id="rId22"/>
    <p:sldId id="337" r:id="rId23"/>
    <p:sldId id="338" r:id="rId24"/>
    <p:sldId id="339" r:id="rId25"/>
    <p:sldId id="328" r:id="rId26"/>
    <p:sldId id="349" r:id="rId27"/>
    <p:sldId id="344" r:id="rId28"/>
    <p:sldId id="360" r:id="rId29"/>
    <p:sldId id="345" r:id="rId30"/>
    <p:sldId id="346" r:id="rId31"/>
    <p:sldId id="329" r:id="rId32"/>
    <p:sldId id="364" r:id="rId33"/>
    <p:sldId id="361" r:id="rId34"/>
    <p:sldId id="366" r:id="rId35"/>
    <p:sldId id="362" r:id="rId36"/>
    <p:sldId id="365" r:id="rId37"/>
    <p:sldId id="368" r:id="rId38"/>
    <p:sldId id="298" r:id="rId39"/>
    <p:sldId id="350" r:id="rId40"/>
    <p:sldId id="370" r:id="rId41"/>
    <p:sldId id="371" r:id="rId42"/>
    <p:sldId id="369" r:id="rId43"/>
    <p:sldId id="352" r:id="rId44"/>
    <p:sldId id="261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18E"/>
    <a:srgbClr val="01B1D0"/>
    <a:srgbClr val="90CBDD"/>
    <a:srgbClr val="8CD3FF"/>
    <a:srgbClr val="D0EFFF"/>
    <a:srgbClr val="FAFAFA"/>
    <a:srgbClr val="AE3D57"/>
    <a:srgbClr val="0286AD"/>
    <a:srgbClr val="00608A"/>
    <a:srgbClr val="53AFF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54E192-6F98-4A59-B05D-7092F09EDCA8}" v="157" dt="2022-02-14T05:50:03.3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90310" autoAdjust="0"/>
  </p:normalViewPr>
  <p:slideViewPr>
    <p:cSldViewPr snapToGrid="0" showGuides="1">
      <p:cViewPr>
        <p:scale>
          <a:sx n="75" d="100"/>
          <a:sy n="75" d="100"/>
        </p:scale>
        <p:origin x="109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EE7F62-C20B-4071-9D3D-B76ABFF40067}"/>
              </a:ext>
            </a:extLst>
          </p:cNvPr>
          <p:cNvSpPr txBox="1"/>
          <p:nvPr/>
        </p:nvSpPr>
        <p:spPr>
          <a:xfrm>
            <a:off x="2633432" y="939556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A151CF-30D6-4926-B0EE-1D081AF1F004}"/>
              </a:ext>
            </a:extLst>
          </p:cNvPr>
          <p:cNvSpPr txBox="1"/>
          <p:nvPr/>
        </p:nvSpPr>
        <p:spPr>
          <a:xfrm>
            <a:off x="8293522" y="3593302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1185242-96BE-4D25-A1B4-5D0148CB9115}"/>
              </a:ext>
            </a:extLst>
          </p:cNvPr>
          <p:cNvSpPr/>
          <p:nvPr/>
        </p:nvSpPr>
        <p:spPr>
          <a:xfrm>
            <a:off x="4627360" y="1272163"/>
            <a:ext cx="2880000" cy="28800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D34E1E-0D89-4443-B641-BA2B9D587692}"/>
              </a:ext>
            </a:extLst>
          </p:cNvPr>
          <p:cNvGrpSpPr/>
          <p:nvPr/>
        </p:nvGrpSpPr>
        <p:grpSpPr>
          <a:xfrm>
            <a:off x="4876150" y="1681031"/>
            <a:ext cx="2439699" cy="2062264"/>
            <a:chOff x="471953" y="321418"/>
            <a:chExt cx="2439699" cy="206226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0568E84-2EED-40DB-89BA-29DE1D3F4D3F}"/>
                </a:ext>
              </a:extLst>
            </p:cNvPr>
            <p:cNvSpPr/>
            <p:nvPr/>
          </p:nvSpPr>
          <p:spPr>
            <a:xfrm>
              <a:off x="560314" y="321418"/>
              <a:ext cx="2206233" cy="2062264"/>
            </a:xfrm>
            <a:prstGeom prst="ellipse">
              <a:avLst/>
            </a:prstGeom>
            <a:noFill/>
            <a:ln w="19050">
              <a:solidFill>
                <a:srgbClr val="0219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2198B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49B9AF2-CF4F-497A-A60E-42F56C2C7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953" y="585332"/>
              <a:ext cx="1729851" cy="17298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0CFD47-C467-4B44-A413-53585B4822E3}"/>
                </a:ext>
              </a:extLst>
            </p:cNvPr>
            <p:cNvSpPr txBox="1"/>
            <p:nvPr/>
          </p:nvSpPr>
          <p:spPr>
            <a:xfrm rot="20217781">
              <a:off x="1587555" y="991451"/>
              <a:ext cx="13240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j</a:t>
              </a:r>
              <a:r>
                <a:rPr lang="en-US" altLang="ko-KR" sz="2800" dirty="0" err="1">
                  <a:solidFill>
                    <a:srgbClr val="02198B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U</a:t>
              </a:r>
              <a:r>
                <a:rPr lang="en-US" altLang="ko-KR" sz="2800" dirty="0" err="1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m</a:t>
              </a:r>
              <a:r>
                <a:rPr lang="en-US" altLang="ko-KR" sz="2800" dirty="0" err="1">
                  <a:solidFill>
                    <a:srgbClr val="02198B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P</a:t>
              </a:r>
              <a:endParaRPr lang="ko-KR" altLang="en-US" sz="2800" dirty="0">
                <a:solidFill>
                  <a:srgbClr val="02198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778C1C9-B3C0-49E5-A90C-6211657A0BB9}"/>
              </a:ext>
            </a:extLst>
          </p:cNvPr>
          <p:cNvSpPr txBox="1"/>
          <p:nvPr/>
        </p:nvSpPr>
        <p:spPr>
          <a:xfrm>
            <a:off x="3954227" y="4416077"/>
            <a:ext cx="428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solidFill>
                  <a:schemeClr val="bg1"/>
                </a:solidFill>
                <a:latin typeface="+mj-ea"/>
                <a:ea typeface="+mj-ea"/>
              </a:rPr>
              <a:t>면 접 봐 야 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55208-36B6-4212-B73D-7B19EFC8854B}"/>
              </a:ext>
            </a:extLst>
          </p:cNvPr>
          <p:cNvSpPr txBox="1"/>
          <p:nvPr/>
        </p:nvSpPr>
        <p:spPr>
          <a:xfrm>
            <a:off x="11018983" y="5121879"/>
            <a:ext cx="1441797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김혜빈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PM</a:t>
            </a:r>
          </a:p>
          <a:p>
            <a:pPr>
              <a:lnSpc>
                <a:spcPct val="150000"/>
              </a:lnSpc>
            </a:pPr>
            <a:r>
              <a:rPr lang="ko-KR" altLang="en-US" spc="-150" dirty="0" err="1">
                <a:solidFill>
                  <a:schemeClr val="bg1"/>
                </a:solidFill>
                <a:latin typeface="+mj-ea"/>
                <a:ea typeface="+mj-ea"/>
              </a:rPr>
              <a:t>서선화</a:t>
            </a:r>
            <a:endParaRPr lang="en-US" altLang="ko-KR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 err="1">
                <a:solidFill>
                  <a:schemeClr val="bg1"/>
                </a:solidFill>
                <a:latin typeface="+mj-ea"/>
                <a:ea typeface="+mj-ea"/>
              </a:rPr>
              <a:t>안중석</a:t>
            </a:r>
            <a:endParaRPr lang="en-US" altLang="ko-KR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이민형</a:t>
            </a:r>
            <a:endParaRPr lang="en-US" altLang="ko-KR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7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순서도: 문서 10">
            <a:extLst>
              <a:ext uri="{FF2B5EF4-FFF2-40B4-BE49-F238E27FC236}">
                <a16:creationId xmlns:a16="http://schemas.microsoft.com/office/drawing/2014/main" id="{26F1D7CB-FDBF-44CA-B40D-C9067A6C1250}"/>
              </a:ext>
            </a:extLst>
          </p:cNvPr>
          <p:cNvSpPr/>
          <p:nvPr/>
        </p:nvSpPr>
        <p:spPr>
          <a:xfrm>
            <a:off x="0" y="3885"/>
            <a:ext cx="12395832" cy="152759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6F12F8-0437-4372-AD3F-DC1BBED52EC0}"/>
              </a:ext>
            </a:extLst>
          </p:cNvPr>
          <p:cNvCxnSpPr>
            <a:cxnSpLocks/>
          </p:cNvCxnSpPr>
          <p:nvPr/>
        </p:nvCxnSpPr>
        <p:spPr>
          <a:xfrm>
            <a:off x="3272910" y="3313492"/>
            <a:ext cx="0" cy="407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4B6823-CBCC-4F76-902F-CB08783E6504}"/>
              </a:ext>
            </a:extLst>
          </p:cNvPr>
          <p:cNvGrpSpPr/>
          <p:nvPr/>
        </p:nvGrpSpPr>
        <p:grpSpPr>
          <a:xfrm>
            <a:off x="2332371" y="1738933"/>
            <a:ext cx="8187658" cy="4594867"/>
            <a:chOff x="1162763" y="1459589"/>
            <a:chExt cx="8187658" cy="459486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474D87B-6862-48C2-A215-8E5FAFBA27A1}"/>
                </a:ext>
              </a:extLst>
            </p:cNvPr>
            <p:cNvSpPr/>
            <p:nvPr/>
          </p:nvSpPr>
          <p:spPr>
            <a:xfrm>
              <a:off x="1276232" y="1459589"/>
              <a:ext cx="1672059" cy="507998"/>
            </a:xfrm>
            <a:prstGeom prst="rect">
              <a:avLst/>
            </a:prstGeom>
            <a:ln w="28575">
              <a:solidFill>
                <a:srgbClr val="00517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solidFill>
                    <a:srgbClr val="0F518E"/>
                  </a:solidFill>
                  <a:latin typeface="+mj-ea"/>
                  <a:ea typeface="+mj-ea"/>
                </a:rPr>
                <a:t>메인 페이지</a:t>
              </a: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FD871B40-C66C-48F0-BA2E-CCAE632F67BC}"/>
                </a:ext>
              </a:extLst>
            </p:cNvPr>
            <p:cNvCxnSpPr>
              <a:cxnSpLocks/>
            </p:cNvCxnSpPr>
            <p:nvPr/>
          </p:nvCxnSpPr>
          <p:spPr>
            <a:xfrm>
              <a:off x="2112261" y="1967587"/>
              <a:ext cx="0" cy="40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50482A6-465A-4714-92B3-7A2A18A186F9}"/>
                </a:ext>
              </a:extLst>
            </p:cNvPr>
            <p:cNvGrpSpPr/>
            <p:nvPr/>
          </p:nvGrpSpPr>
          <p:grpSpPr>
            <a:xfrm>
              <a:off x="1162763" y="2422109"/>
              <a:ext cx="1911109" cy="616068"/>
              <a:chOff x="5434901" y="3429000"/>
              <a:chExt cx="1911109" cy="616068"/>
            </a:xfrm>
          </p:grpSpPr>
          <p:sp>
            <p:nvSpPr>
              <p:cNvPr id="6" name="순서도: 판단 5">
                <a:extLst>
                  <a:ext uri="{FF2B5EF4-FFF2-40B4-BE49-F238E27FC236}">
                    <a16:creationId xmlns:a16="http://schemas.microsoft.com/office/drawing/2014/main" id="{719D119B-4F25-4A24-87E8-427F02BC1639}"/>
                  </a:ext>
                </a:extLst>
              </p:cNvPr>
              <p:cNvSpPr/>
              <p:nvPr/>
            </p:nvSpPr>
            <p:spPr>
              <a:xfrm>
                <a:off x="5434901" y="3429000"/>
                <a:ext cx="1911109" cy="616068"/>
              </a:xfrm>
              <a:prstGeom prst="flowChartDecisi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642581-8F95-4709-AD68-304FAE622DD8}"/>
                  </a:ext>
                </a:extLst>
              </p:cNvPr>
              <p:cNvSpPr txBox="1"/>
              <p:nvPr/>
            </p:nvSpPr>
            <p:spPr>
              <a:xfrm>
                <a:off x="5585691" y="3552368"/>
                <a:ext cx="16810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pc="-150" dirty="0">
                    <a:solidFill>
                      <a:srgbClr val="0F518E"/>
                    </a:solidFill>
                    <a:latin typeface="+mj-ea"/>
                    <a:ea typeface="+mj-ea"/>
                  </a:rPr>
                  <a:t>어떤 기능</a:t>
                </a:r>
                <a:r>
                  <a:rPr lang="en-US" altLang="ko-KR" spc="-150" dirty="0">
                    <a:solidFill>
                      <a:srgbClr val="0F518E"/>
                    </a:solidFill>
                    <a:latin typeface="+mj-ea"/>
                    <a:ea typeface="+mj-ea"/>
                  </a:rPr>
                  <a:t>?</a:t>
                </a:r>
                <a:endParaRPr lang="ko-KR" altLang="en-US" spc="-150" dirty="0">
                  <a:solidFill>
                    <a:srgbClr val="0F518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13CE1CE-94B2-4472-84A9-AA81607C2570}"/>
                </a:ext>
              </a:extLst>
            </p:cNvPr>
            <p:cNvSpPr/>
            <p:nvPr/>
          </p:nvSpPr>
          <p:spPr>
            <a:xfrm>
              <a:off x="1276232" y="3510516"/>
              <a:ext cx="1672059" cy="507998"/>
            </a:xfrm>
            <a:prstGeom prst="rect">
              <a:avLst/>
            </a:prstGeom>
            <a:ln w="28575">
              <a:solidFill>
                <a:srgbClr val="00517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solidFill>
                    <a:srgbClr val="0F518E"/>
                  </a:solidFill>
                  <a:latin typeface="+mj-ea"/>
                  <a:ea typeface="+mj-ea"/>
                </a:rPr>
                <a:t>설문지 제출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9C996F5-3A4B-453C-9D52-83DFA4E719DC}"/>
                </a:ext>
              </a:extLst>
            </p:cNvPr>
            <p:cNvSpPr/>
            <p:nvPr/>
          </p:nvSpPr>
          <p:spPr>
            <a:xfrm>
              <a:off x="1276232" y="4459070"/>
              <a:ext cx="1672059" cy="507998"/>
            </a:xfrm>
            <a:prstGeom prst="rect">
              <a:avLst/>
            </a:prstGeom>
            <a:ln w="28575">
              <a:solidFill>
                <a:srgbClr val="00517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solidFill>
                    <a:srgbClr val="0F518E"/>
                  </a:solidFill>
                  <a:latin typeface="+mj-ea"/>
                  <a:ea typeface="+mj-ea"/>
                </a:rPr>
                <a:t>인터뷰 시작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CC5C5A6-66B2-4C9C-A177-A1054B6162E5}"/>
                </a:ext>
              </a:extLst>
            </p:cNvPr>
            <p:cNvSpPr/>
            <p:nvPr/>
          </p:nvSpPr>
          <p:spPr>
            <a:xfrm>
              <a:off x="1276232" y="5437562"/>
              <a:ext cx="1672059" cy="507998"/>
            </a:xfrm>
            <a:prstGeom prst="rect">
              <a:avLst/>
            </a:prstGeom>
            <a:ln w="28575">
              <a:solidFill>
                <a:srgbClr val="00517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solidFill>
                    <a:srgbClr val="0F518E"/>
                  </a:solidFill>
                  <a:latin typeface="+mj-ea"/>
                  <a:ea typeface="+mj-ea"/>
                </a:rPr>
                <a:t>영상 확인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F79017A-88AE-4687-8A2C-03EE30B1E98A}"/>
                </a:ext>
              </a:extLst>
            </p:cNvPr>
            <p:cNvSpPr txBox="1"/>
            <p:nvPr/>
          </p:nvSpPr>
          <p:spPr>
            <a:xfrm>
              <a:off x="1483995" y="3140124"/>
              <a:ext cx="16810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-150" dirty="0">
                  <a:solidFill>
                    <a:srgbClr val="0F518E"/>
                  </a:solidFill>
                  <a:latin typeface="+mj-ea"/>
                  <a:ea typeface="+mj-ea"/>
                </a:rPr>
                <a:t>인터뷰</a:t>
              </a: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7A459219-1295-4650-8CF5-BCB74D4113CB}"/>
                </a:ext>
              </a:extLst>
            </p:cNvPr>
            <p:cNvCxnSpPr>
              <a:cxnSpLocks/>
            </p:cNvCxnSpPr>
            <p:nvPr/>
          </p:nvCxnSpPr>
          <p:spPr>
            <a:xfrm>
              <a:off x="3073872" y="2730143"/>
              <a:ext cx="6821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5E562C-AE2A-44AC-84E7-809288224E57}"/>
                </a:ext>
              </a:extLst>
            </p:cNvPr>
            <p:cNvSpPr txBox="1"/>
            <p:nvPr/>
          </p:nvSpPr>
          <p:spPr>
            <a:xfrm>
              <a:off x="2561035" y="2443530"/>
              <a:ext cx="16810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spc="-150" dirty="0">
                  <a:solidFill>
                    <a:srgbClr val="0F518E"/>
                  </a:solidFill>
                  <a:latin typeface="+mj-ea"/>
                  <a:ea typeface="+mj-ea"/>
                </a:rPr>
                <a:t>게시판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3214570-0CA7-4581-9FB9-AAB00036B031}"/>
                </a:ext>
              </a:extLst>
            </p:cNvPr>
            <p:cNvCxnSpPr>
              <a:cxnSpLocks/>
            </p:cNvCxnSpPr>
            <p:nvPr/>
          </p:nvCxnSpPr>
          <p:spPr>
            <a:xfrm>
              <a:off x="2103302" y="4018514"/>
              <a:ext cx="0" cy="40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AF349EDD-2F58-437C-996E-6E8CE38387BA}"/>
                </a:ext>
              </a:extLst>
            </p:cNvPr>
            <p:cNvCxnSpPr>
              <a:cxnSpLocks/>
            </p:cNvCxnSpPr>
            <p:nvPr/>
          </p:nvCxnSpPr>
          <p:spPr>
            <a:xfrm>
              <a:off x="2103302" y="4967068"/>
              <a:ext cx="0" cy="40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FF1EA07-B07F-495A-B36A-10253E62FE93}"/>
                </a:ext>
              </a:extLst>
            </p:cNvPr>
            <p:cNvSpPr/>
            <p:nvPr/>
          </p:nvSpPr>
          <p:spPr>
            <a:xfrm>
              <a:off x="3968266" y="2472562"/>
              <a:ext cx="1672059" cy="507998"/>
            </a:xfrm>
            <a:prstGeom prst="rect">
              <a:avLst/>
            </a:prstGeom>
            <a:ln w="28575">
              <a:solidFill>
                <a:srgbClr val="00517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solidFill>
                    <a:srgbClr val="0F518E"/>
                  </a:solidFill>
                  <a:latin typeface="+mj-ea"/>
                  <a:ea typeface="+mj-ea"/>
                </a:rPr>
                <a:t>게시판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14A40191-BEDB-47A4-B36A-30BB50355018}"/>
                </a:ext>
              </a:extLst>
            </p:cNvPr>
            <p:cNvCxnSpPr>
              <a:cxnSpLocks/>
            </p:cNvCxnSpPr>
            <p:nvPr/>
          </p:nvCxnSpPr>
          <p:spPr>
            <a:xfrm>
              <a:off x="4814131" y="2980560"/>
              <a:ext cx="0" cy="40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15FEDE8-3F24-4FD7-ADA0-72B0B5705491}"/>
                </a:ext>
              </a:extLst>
            </p:cNvPr>
            <p:cNvGrpSpPr/>
            <p:nvPr/>
          </p:nvGrpSpPr>
          <p:grpSpPr>
            <a:xfrm>
              <a:off x="3888830" y="3445594"/>
              <a:ext cx="1911109" cy="616068"/>
              <a:chOff x="5434901" y="3429000"/>
              <a:chExt cx="1911109" cy="616068"/>
            </a:xfrm>
          </p:grpSpPr>
          <p:sp>
            <p:nvSpPr>
              <p:cNvPr id="39" name="순서도: 판단 38">
                <a:extLst>
                  <a:ext uri="{FF2B5EF4-FFF2-40B4-BE49-F238E27FC236}">
                    <a16:creationId xmlns:a16="http://schemas.microsoft.com/office/drawing/2014/main" id="{8B8B1D5A-822B-4886-9EDB-C1DE8D82AE25}"/>
                  </a:ext>
                </a:extLst>
              </p:cNvPr>
              <p:cNvSpPr/>
              <p:nvPr/>
            </p:nvSpPr>
            <p:spPr>
              <a:xfrm>
                <a:off x="5434901" y="3429000"/>
                <a:ext cx="1911109" cy="616068"/>
              </a:xfrm>
              <a:prstGeom prst="flowChartDecisi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2AA3B5C-6C82-4887-A345-1805D7902226}"/>
                  </a:ext>
                </a:extLst>
              </p:cNvPr>
              <p:cNvSpPr txBox="1"/>
              <p:nvPr/>
            </p:nvSpPr>
            <p:spPr>
              <a:xfrm>
                <a:off x="5585691" y="3552368"/>
                <a:ext cx="16810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pc="-150" dirty="0">
                    <a:solidFill>
                      <a:srgbClr val="0F518E"/>
                    </a:solidFill>
                    <a:latin typeface="+mj-ea"/>
                    <a:ea typeface="+mj-ea"/>
                  </a:rPr>
                  <a:t>로그인</a:t>
                </a:r>
                <a:r>
                  <a:rPr lang="en-US" altLang="ko-KR" spc="-150" dirty="0">
                    <a:solidFill>
                      <a:srgbClr val="0F518E"/>
                    </a:solidFill>
                    <a:latin typeface="+mj-ea"/>
                    <a:ea typeface="+mj-ea"/>
                  </a:rPr>
                  <a:t>?</a:t>
                </a:r>
                <a:endParaRPr lang="ko-KR" altLang="en-US" spc="-150" dirty="0">
                  <a:solidFill>
                    <a:srgbClr val="0F518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82845F-4516-48F5-8A37-C0E7545BC2E7}"/>
                </a:ext>
              </a:extLst>
            </p:cNvPr>
            <p:cNvSpPr txBox="1"/>
            <p:nvPr/>
          </p:nvSpPr>
          <p:spPr>
            <a:xfrm>
              <a:off x="5300505" y="3492018"/>
              <a:ext cx="16810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spc="-150" dirty="0">
                  <a:solidFill>
                    <a:srgbClr val="0F518E"/>
                  </a:solidFill>
                  <a:latin typeface="+mj-ea"/>
                  <a:ea typeface="+mj-ea"/>
                </a:rPr>
                <a:t>No</a:t>
              </a:r>
              <a:endParaRPr lang="ko-KR" altLang="en-US" sz="1100" spc="-150" dirty="0">
                <a:solidFill>
                  <a:srgbClr val="0F518E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93399E0-CD66-427F-A06A-FAE8B775C60A}"/>
                </a:ext>
              </a:extLst>
            </p:cNvPr>
            <p:cNvSpPr/>
            <p:nvPr/>
          </p:nvSpPr>
          <p:spPr>
            <a:xfrm>
              <a:off x="6561391" y="3445594"/>
              <a:ext cx="1989485" cy="507998"/>
            </a:xfrm>
            <a:prstGeom prst="rect">
              <a:avLst/>
            </a:prstGeom>
            <a:ln w="28575">
              <a:solidFill>
                <a:srgbClr val="00517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solidFill>
                    <a:srgbClr val="0F518E"/>
                  </a:solidFill>
                  <a:latin typeface="+mj-ea"/>
                  <a:ea typeface="+mj-ea"/>
                </a:rPr>
                <a:t>게시글 조회만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C13F2BC9-D20E-4E89-AE38-D50D26E1FF30}"/>
                </a:ext>
              </a:extLst>
            </p:cNvPr>
            <p:cNvCxnSpPr>
              <a:cxnSpLocks/>
            </p:cNvCxnSpPr>
            <p:nvPr/>
          </p:nvCxnSpPr>
          <p:spPr>
            <a:xfrm>
              <a:off x="5799939" y="3753628"/>
              <a:ext cx="6821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9F24293-C42A-4CCF-BA95-51F7A0F15E7C}"/>
                </a:ext>
              </a:extLst>
            </p:cNvPr>
            <p:cNvSpPr txBox="1"/>
            <p:nvPr/>
          </p:nvSpPr>
          <p:spPr>
            <a:xfrm>
              <a:off x="3783051" y="4185030"/>
              <a:ext cx="16810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spc="-150" dirty="0">
                  <a:solidFill>
                    <a:srgbClr val="0F518E"/>
                  </a:solidFill>
                  <a:latin typeface="+mj-ea"/>
                  <a:ea typeface="+mj-ea"/>
                </a:rPr>
                <a:t>Yes</a:t>
              </a:r>
              <a:endParaRPr lang="ko-KR" altLang="en-US" sz="1100" spc="-150" dirty="0">
                <a:solidFill>
                  <a:srgbClr val="0F518E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AC0A6CB-8F83-4222-B5DA-17B02CE73159}"/>
                </a:ext>
              </a:extLst>
            </p:cNvPr>
            <p:cNvSpPr/>
            <p:nvPr/>
          </p:nvSpPr>
          <p:spPr>
            <a:xfrm>
              <a:off x="3814120" y="4477776"/>
              <a:ext cx="2123055" cy="507998"/>
            </a:xfrm>
            <a:prstGeom prst="rect">
              <a:avLst/>
            </a:prstGeom>
            <a:ln w="28575">
              <a:solidFill>
                <a:srgbClr val="00517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solidFill>
                    <a:srgbClr val="0F518E"/>
                  </a:solidFill>
                  <a:latin typeface="+mj-ea"/>
                  <a:ea typeface="+mj-ea"/>
                </a:rPr>
                <a:t>게시글 조회 및 작성</a:t>
              </a: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D69F80BB-CEEA-46F2-B5D8-39B47E5247DC}"/>
                </a:ext>
              </a:extLst>
            </p:cNvPr>
            <p:cNvCxnSpPr>
              <a:cxnSpLocks/>
            </p:cNvCxnSpPr>
            <p:nvPr/>
          </p:nvCxnSpPr>
          <p:spPr>
            <a:xfrm>
              <a:off x="4841555" y="4070359"/>
              <a:ext cx="0" cy="40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A0962E36-680E-4DFB-BE19-E8F9C507584D}"/>
                </a:ext>
              </a:extLst>
            </p:cNvPr>
            <p:cNvCxnSpPr>
              <a:cxnSpLocks/>
            </p:cNvCxnSpPr>
            <p:nvPr/>
          </p:nvCxnSpPr>
          <p:spPr>
            <a:xfrm>
              <a:off x="7554410" y="3953592"/>
              <a:ext cx="0" cy="40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6076C77-EE6D-4FB3-B8E9-C489F1CB6FFA}"/>
                </a:ext>
              </a:extLst>
            </p:cNvPr>
            <p:cNvSpPr/>
            <p:nvPr/>
          </p:nvSpPr>
          <p:spPr>
            <a:xfrm>
              <a:off x="6203594" y="4446640"/>
              <a:ext cx="3146827" cy="507998"/>
            </a:xfrm>
            <a:prstGeom prst="rect">
              <a:avLst/>
            </a:prstGeom>
            <a:ln w="28575">
              <a:solidFill>
                <a:srgbClr val="00517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solidFill>
                    <a:srgbClr val="0F518E"/>
                  </a:solidFill>
                  <a:latin typeface="+mj-ea"/>
                  <a:ea typeface="+mj-ea"/>
                </a:rPr>
                <a:t>게시글 및 답변 </a:t>
              </a:r>
              <a:r>
                <a:rPr lang="ko-KR" altLang="en-US" spc="-150" dirty="0" err="1">
                  <a:solidFill>
                    <a:srgbClr val="0F518E"/>
                  </a:solidFill>
                  <a:latin typeface="+mj-ea"/>
                  <a:ea typeface="+mj-ea"/>
                </a:rPr>
                <a:t>추가시</a:t>
              </a:r>
              <a:endParaRPr lang="ko-KR" altLang="en-US" spc="-150" dirty="0">
                <a:solidFill>
                  <a:srgbClr val="0F518E"/>
                </a:solidFill>
                <a:latin typeface="+mj-ea"/>
                <a:ea typeface="+mj-ea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A4880E41-5D2C-4722-819C-D62567B7B011}"/>
                </a:ext>
              </a:extLst>
            </p:cNvPr>
            <p:cNvCxnSpPr>
              <a:cxnSpLocks/>
            </p:cNvCxnSpPr>
            <p:nvPr/>
          </p:nvCxnSpPr>
          <p:spPr>
            <a:xfrm>
              <a:off x="7545970" y="5030145"/>
              <a:ext cx="0" cy="40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67C03D3-CA36-4656-984B-495650AB7065}"/>
                </a:ext>
              </a:extLst>
            </p:cNvPr>
            <p:cNvSpPr/>
            <p:nvPr/>
          </p:nvSpPr>
          <p:spPr>
            <a:xfrm>
              <a:off x="6561391" y="5546458"/>
              <a:ext cx="1989485" cy="507998"/>
            </a:xfrm>
            <a:prstGeom prst="rect">
              <a:avLst/>
            </a:prstGeom>
            <a:ln w="28575">
              <a:solidFill>
                <a:srgbClr val="00517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solidFill>
                    <a:srgbClr val="0F518E"/>
                  </a:solidFill>
                  <a:latin typeface="+mj-ea"/>
                  <a:ea typeface="+mj-ea"/>
                </a:rPr>
                <a:t>로그인 창 유도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63A651-DFA3-471A-8C2C-E579B0DBA492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636162-AF7E-4CCA-AB5E-AAB5645DAF5A}"/>
              </a:ext>
            </a:extLst>
          </p:cNvPr>
          <p:cNvSpPr txBox="1"/>
          <p:nvPr/>
        </p:nvSpPr>
        <p:spPr>
          <a:xfrm>
            <a:off x="670560" y="175718"/>
            <a:ext cx="4944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err="1">
                <a:solidFill>
                  <a:schemeClr val="bg1"/>
                </a:solidFill>
                <a:latin typeface="+mj-ea"/>
                <a:ea typeface="+mj-ea"/>
              </a:rPr>
              <a:t>jUmP</a:t>
            </a:r>
            <a:r>
              <a:rPr lang="en-US" altLang="ko-KR" sz="4000" spc="-150" dirty="0">
                <a:solidFill>
                  <a:schemeClr val="bg1"/>
                </a:solidFill>
                <a:latin typeface="+mj-ea"/>
                <a:ea typeface="+mj-ea"/>
              </a:rPr>
              <a:t> UX</a:t>
            </a:r>
            <a:r>
              <a:rPr lang="ko-KR" altLang="en-US" sz="40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4000" spc="-150" dirty="0">
                <a:solidFill>
                  <a:schemeClr val="bg1"/>
                </a:solidFill>
                <a:latin typeface="+mj-ea"/>
                <a:ea typeface="+mj-ea"/>
              </a:rPr>
              <a:t>(Flowchart)</a:t>
            </a:r>
            <a:endParaRPr lang="ko-KR" altLang="en-US" sz="4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1F8077-4F79-4C2C-B1E4-9A5464413A12}"/>
              </a:ext>
            </a:extLst>
          </p:cNvPr>
          <p:cNvSpPr txBox="1"/>
          <p:nvPr/>
        </p:nvSpPr>
        <p:spPr>
          <a:xfrm>
            <a:off x="121920" y="1184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EE92C8C-D845-40E4-AE46-34905289F95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90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08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E34B70-481C-44F5-99CD-BE08FF33C7EC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0C61A4-8AA4-49D2-B6BE-3D696323C77B}"/>
              </a:ext>
            </a:extLst>
          </p:cNvPr>
          <p:cNvGrpSpPr/>
          <p:nvPr/>
        </p:nvGrpSpPr>
        <p:grpSpPr>
          <a:xfrm>
            <a:off x="121920" y="118400"/>
            <a:ext cx="5893373" cy="830997"/>
            <a:chOff x="111760" y="81617"/>
            <a:chExt cx="5893373" cy="8309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D14EA97-0D74-40C7-89EC-DFCE5A496DAE}"/>
                </a:ext>
              </a:extLst>
            </p:cNvPr>
            <p:cNvSpPr txBox="1"/>
            <p:nvPr/>
          </p:nvSpPr>
          <p:spPr>
            <a:xfrm>
              <a:off x="660400" y="138935"/>
              <a:ext cx="53447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 err="1">
                  <a:solidFill>
                    <a:schemeClr val="bg1"/>
                  </a:solidFill>
                  <a:latin typeface="+mj-ea"/>
                  <a:ea typeface="+mj-ea"/>
                </a:rPr>
                <a:t>jUmP</a:t>
              </a:r>
              <a:r>
                <a:rPr lang="en-US" altLang="ko-KR" sz="4000" spc="-15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4000" spc="-150" dirty="0">
                  <a:solidFill>
                    <a:schemeClr val="bg1"/>
                  </a:solidFill>
                  <a:latin typeface="+mj-ea"/>
                  <a:ea typeface="+mj-ea"/>
                </a:rPr>
                <a:t>초기 메인 화면 </a:t>
              </a:r>
              <a:r>
                <a:rPr lang="en-US" altLang="ko-KR" sz="4000" spc="-150" dirty="0">
                  <a:solidFill>
                    <a:schemeClr val="bg1"/>
                  </a:solidFill>
                  <a:latin typeface="+mj-ea"/>
                  <a:ea typeface="+mj-ea"/>
                </a:rPr>
                <a:t>(UI)</a:t>
              </a:r>
              <a:endParaRPr lang="ko-KR" altLang="en-US" sz="40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2C5A96-75DB-46DC-9030-FDC750E467B1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ea typeface="+mj-ea"/>
                </a:rPr>
                <a:t>2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A03F74-E22F-43A1-BFB6-87114B6E1887}"/>
              </a:ext>
            </a:extLst>
          </p:cNvPr>
          <p:cNvSpPr txBox="1"/>
          <p:nvPr/>
        </p:nvSpPr>
        <p:spPr>
          <a:xfrm>
            <a:off x="8682181" y="2405908"/>
            <a:ext cx="322195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총 네 개의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Tab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으로 구성</a:t>
            </a:r>
            <a:endParaRPr lang="en-US" altLang="ko-KR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4487A6-A72A-4ECB-BC80-1008A2BFEAEE}"/>
              </a:ext>
            </a:extLst>
          </p:cNvPr>
          <p:cNvGrpSpPr/>
          <p:nvPr/>
        </p:nvGrpSpPr>
        <p:grpSpPr>
          <a:xfrm>
            <a:off x="385774" y="1717668"/>
            <a:ext cx="7988178" cy="4911324"/>
            <a:chOff x="481567" y="1322860"/>
            <a:chExt cx="7988178" cy="491132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42CC3CC-6130-4384-9FEA-35182870C37B}"/>
                </a:ext>
              </a:extLst>
            </p:cNvPr>
            <p:cNvSpPr/>
            <p:nvPr/>
          </p:nvSpPr>
          <p:spPr>
            <a:xfrm>
              <a:off x="481567" y="1322861"/>
              <a:ext cx="7988178" cy="4911323"/>
            </a:xfrm>
            <a:prstGeom prst="rect">
              <a:avLst/>
            </a:pr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F99EEC2-ED74-4018-A46E-4982104EDFE5}"/>
                </a:ext>
              </a:extLst>
            </p:cNvPr>
            <p:cNvSpPr/>
            <p:nvPr/>
          </p:nvSpPr>
          <p:spPr>
            <a:xfrm>
              <a:off x="849744" y="1322860"/>
              <a:ext cx="1690255" cy="60857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2BD7553-9588-4AEF-90F6-4B09C101C0E7}"/>
              </a:ext>
            </a:extLst>
          </p:cNvPr>
          <p:cNvSpPr txBox="1"/>
          <p:nvPr/>
        </p:nvSpPr>
        <p:spPr>
          <a:xfrm>
            <a:off x="753951" y="971762"/>
            <a:ext cx="208972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&lt;</a:t>
            </a:r>
            <a:r>
              <a:rPr lang="en-US" altLang="ko-KR" spc="-150" dirty="0" err="1">
                <a:solidFill>
                  <a:schemeClr val="bg1"/>
                </a:solidFill>
                <a:latin typeface="+mj-ea"/>
                <a:ea typeface="+mj-ea"/>
              </a:rPr>
              <a:t>jUmP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소개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UI&gt;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F05671-1EC0-40D9-B800-F12DF4851F1E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90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83A78F-C135-49EB-B8E9-523973D608B6}"/>
              </a:ext>
            </a:extLst>
          </p:cNvPr>
          <p:cNvSpPr/>
          <p:nvPr/>
        </p:nvSpPr>
        <p:spPr>
          <a:xfrm>
            <a:off x="10052544" y="6619875"/>
            <a:ext cx="2114518" cy="238124"/>
          </a:xfrm>
          <a:prstGeom prst="rect">
            <a:avLst/>
          </a:prstGeom>
          <a:solidFill>
            <a:srgbClr val="0F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4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6BD9F0-AF51-4E46-8841-32518A0028E8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90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E34B70-481C-44F5-99CD-BE08FF33C7EC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E5CD0F-0EBD-40D1-AD29-DF4366B4BD74}"/>
              </a:ext>
            </a:extLst>
          </p:cNvPr>
          <p:cNvSpPr txBox="1"/>
          <p:nvPr/>
        </p:nvSpPr>
        <p:spPr>
          <a:xfrm>
            <a:off x="670560" y="175718"/>
            <a:ext cx="5344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err="1">
                <a:solidFill>
                  <a:schemeClr val="bg1"/>
                </a:solidFill>
                <a:latin typeface="+mj-ea"/>
                <a:ea typeface="+mj-ea"/>
              </a:rPr>
              <a:t>jUmP</a:t>
            </a:r>
            <a:r>
              <a:rPr lang="en-US" altLang="ko-KR" sz="40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4000" spc="-150" dirty="0">
                <a:solidFill>
                  <a:schemeClr val="bg1"/>
                </a:solidFill>
                <a:latin typeface="+mj-ea"/>
                <a:ea typeface="+mj-ea"/>
              </a:rPr>
              <a:t>초기 동작 화면 </a:t>
            </a:r>
            <a:r>
              <a:rPr lang="en-US" altLang="ko-KR" sz="4000" spc="-150" dirty="0">
                <a:solidFill>
                  <a:schemeClr val="bg1"/>
                </a:solidFill>
                <a:latin typeface="+mj-ea"/>
                <a:ea typeface="+mj-ea"/>
              </a:rPr>
              <a:t>(UI)</a:t>
            </a:r>
            <a:endParaRPr lang="ko-KR" altLang="en-US" sz="4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71DAF-A397-41CE-958C-12C7DCC6E707}"/>
              </a:ext>
            </a:extLst>
          </p:cNvPr>
          <p:cNvSpPr txBox="1"/>
          <p:nvPr/>
        </p:nvSpPr>
        <p:spPr>
          <a:xfrm>
            <a:off x="121920" y="1184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B61A708-C849-4C32-A766-CC9904CBAF6E}"/>
              </a:ext>
            </a:extLst>
          </p:cNvPr>
          <p:cNvGrpSpPr/>
          <p:nvPr/>
        </p:nvGrpSpPr>
        <p:grpSpPr>
          <a:xfrm>
            <a:off x="481567" y="1701552"/>
            <a:ext cx="5413594" cy="4911323"/>
            <a:chOff x="481567" y="1322861"/>
            <a:chExt cx="5413594" cy="491132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42CC3CC-6130-4384-9FEA-35182870C37B}"/>
                </a:ext>
              </a:extLst>
            </p:cNvPr>
            <p:cNvSpPr/>
            <p:nvPr/>
          </p:nvSpPr>
          <p:spPr>
            <a:xfrm>
              <a:off x="481567" y="1322861"/>
              <a:ext cx="5413594" cy="4911323"/>
            </a:xfrm>
            <a:prstGeom prst="rect">
              <a:avLst/>
            </a:pr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EFF8F90E-9311-483F-9326-C3F7D3332F7A}"/>
                </a:ext>
              </a:extLst>
            </p:cNvPr>
            <p:cNvSpPr/>
            <p:nvPr/>
          </p:nvSpPr>
          <p:spPr>
            <a:xfrm>
              <a:off x="1419784" y="4460482"/>
              <a:ext cx="436724" cy="4653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60A2D5B-3E41-4985-972E-A94384B37906}"/>
              </a:ext>
            </a:extLst>
          </p:cNvPr>
          <p:cNvGrpSpPr/>
          <p:nvPr/>
        </p:nvGrpSpPr>
        <p:grpSpPr>
          <a:xfrm>
            <a:off x="6314157" y="1701552"/>
            <a:ext cx="5396276" cy="4911321"/>
            <a:chOff x="6314157" y="1322861"/>
            <a:chExt cx="5396276" cy="491132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AD7D9DA-89CC-4495-9785-F603F73C3269}"/>
                </a:ext>
              </a:extLst>
            </p:cNvPr>
            <p:cNvSpPr/>
            <p:nvPr/>
          </p:nvSpPr>
          <p:spPr>
            <a:xfrm>
              <a:off x="6314157" y="1322861"/>
              <a:ext cx="5396276" cy="4911321"/>
            </a:xfrm>
            <a:prstGeom prst="rect">
              <a:avLst/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AE3ED77-9683-497E-8F0C-435818E75D53}"/>
                </a:ext>
              </a:extLst>
            </p:cNvPr>
            <p:cNvSpPr/>
            <p:nvPr/>
          </p:nvSpPr>
          <p:spPr>
            <a:xfrm>
              <a:off x="6504402" y="2229900"/>
              <a:ext cx="436724" cy="4653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92B7D6-E5DE-40A2-95E7-791DC7FC599E}"/>
              </a:ext>
            </a:extLst>
          </p:cNvPr>
          <p:cNvSpPr/>
          <p:nvPr/>
        </p:nvSpPr>
        <p:spPr>
          <a:xfrm>
            <a:off x="1690255" y="1763023"/>
            <a:ext cx="1246909" cy="60857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316718-DC72-4F1D-89C1-97F09065F967}"/>
              </a:ext>
            </a:extLst>
          </p:cNvPr>
          <p:cNvSpPr/>
          <p:nvPr/>
        </p:nvSpPr>
        <p:spPr>
          <a:xfrm>
            <a:off x="7531966" y="1795114"/>
            <a:ext cx="1246909" cy="60857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6DDA4F-B5E2-46BC-949B-220821ED5472}"/>
              </a:ext>
            </a:extLst>
          </p:cNvPr>
          <p:cNvSpPr txBox="1"/>
          <p:nvPr/>
        </p:nvSpPr>
        <p:spPr>
          <a:xfrm>
            <a:off x="753951" y="971762"/>
            <a:ext cx="208972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&lt;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면접 연습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UI&gt;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6B3A83-2044-41CE-8632-B499DDAE2007}"/>
              </a:ext>
            </a:extLst>
          </p:cNvPr>
          <p:cNvSpPr/>
          <p:nvPr/>
        </p:nvSpPr>
        <p:spPr>
          <a:xfrm>
            <a:off x="10052544" y="6619875"/>
            <a:ext cx="2114518" cy="238124"/>
          </a:xfrm>
          <a:prstGeom prst="rect">
            <a:avLst/>
          </a:prstGeom>
          <a:solidFill>
            <a:srgbClr val="0F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38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E34B70-481C-44F5-99CD-BE08FF33C7EC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E5CD0F-0EBD-40D1-AD29-DF4366B4BD74}"/>
              </a:ext>
            </a:extLst>
          </p:cNvPr>
          <p:cNvSpPr txBox="1"/>
          <p:nvPr/>
        </p:nvSpPr>
        <p:spPr>
          <a:xfrm>
            <a:off x="670560" y="175718"/>
            <a:ext cx="5344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err="1">
                <a:solidFill>
                  <a:schemeClr val="bg1"/>
                </a:solidFill>
                <a:latin typeface="+mj-ea"/>
                <a:ea typeface="+mj-ea"/>
              </a:rPr>
              <a:t>jUmP</a:t>
            </a:r>
            <a:r>
              <a:rPr lang="en-US" altLang="ko-KR" sz="40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4000" spc="-150" dirty="0">
                <a:solidFill>
                  <a:schemeClr val="bg1"/>
                </a:solidFill>
                <a:latin typeface="+mj-ea"/>
                <a:ea typeface="+mj-ea"/>
              </a:rPr>
              <a:t>초기 동작 화면 </a:t>
            </a:r>
            <a:r>
              <a:rPr lang="en-US" altLang="ko-KR" sz="4000" spc="-150" dirty="0">
                <a:solidFill>
                  <a:schemeClr val="bg1"/>
                </a:solidFill>
                <a:latin typeface="+mj-ea"/>
                <a:ea typeface="+mj-ea"/>
              </a:rPr>
              <a:t>(UI)</a:t>
            </a:r>
            <a:endParaRPr lang="ko-KR" altLang="en-US" sz="4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71DAF-A397-41CE-958C-12C7DCC6E707}"/>
              </a:ext>
            </a:extLst>
          </p:cNvPr>
          <p:cNvSpPr txBox="1"/>
          <p:nvPr/>
        </p:nvSpPr>
        <p:spPr>
          <a:xfrm>
            <a:off x="121920" y="1184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2CC3CC-6130-4384-9FEA-35182870C37B}"/>
              </a:ext>
            </a:extLst>
          </p:cNvPr>
          <p:cNvSpPr/>
          <p:nvPr/>
        </p:nvSpPr>
        <p:spPr>
          <a:xfrm>
            <a:off x="481567" y="1701552"/>
            <a:ext cx="5413594" cy="4911323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92B7D6-E5DE-40A2-95E7-791DC7FC599E}"/>
              </a:ext>
            </a:extLst>
          </p:cNvPr>
          <p:cNvSpPr/>
          <p:nvPr/>
        </p:nvSpPr>
        <p:spPr>
          <a:xfrm>
            <a:off x="1690255" y="1714537"/>
            <a:ext cx="1246909" cy="60857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6DDA4F-B5E2-46BC-949B-220821ED5472}"/>
              </a:ext>
            </a:extLst>
          </p:cNvPr>
          <p:cNvSpPr txBox="1"/>
          <p:nvPr/>
        </p:nvSpPr>
        <p:spPr>
          <a:xfrm>
            <a:off x="753951" y="971762"/>
            <a:ext cx="208972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&lt;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면접 연습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UI&gt;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49D12F-6D12-465F-81AF-B1D40A574D3C}"/>
              </a:ext>
            </a:extLst>
          </p:cNvPr>
          <p:cNvSpPr txBox="1"/>
          <p:nvPr/>
        </p:nvSpPr>
        <p:spPr>
          <a:xfrm>
            <a:off x="3188364" y="5316230"/>
            <a:ext cx="208972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[OpenCV </a:t>
            </a: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활용 예정</a:t>
            </a: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]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7E15C3-1A48-4DE7-8C77-40EDAA5B406E}"/>
              </a:ext>
            </a:extLst>
          </p:cNvPr>
          <p:cNvSpPr/>
          <p:nvPr/>
        </p:nvSpPr>
        <p:spPr>
          <a:xfrm>
            <a:off x="6314157" y="1701552"/>
            <a:ext cx="5396276" cy="4911321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D50685-2963-4B88-8FA7-8DB7CDB77B53}"/>
              </a:ext>
            </a:extLst>
          </p:cNvPr>
          <p:cNvSpPr/>
          <p:nvPr/>
        </p:nvSpPr>
        <p:spPr>
          <a:xfrm>
            <a:off x="8984586" y="1714537"/>
            <a:ext cx="1246909" cy="60857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0D0C82-E726-40F3-BF1D-10DA9F0F23D0}"/>
              </a:ext>
            </a:extLst>
          </p:cNvPr>
          <p:cNvSpPr txBox="1"/>
          <p:nvPr/>
        </p:nvSpPr>
        <p:spPr>
          <a:xfrm>
            <a:off x="6188075" y="951812"/>
            <a:ext cx="208972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&lt;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면접 자료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UI&gt;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559272-7145-44C7-9FB5-19BF8BE85CA4}"/>
              </a:ext>
            </a:extLst>
          </p:cNvPr>
          <p:cNvSpPr txBox="1"/>
          <p:nvPr/>
        </p:nvSpPr>
        <p:spPr>
          <a:xfrm>
            <a:off x="6426200" y="5316230"/>
            <a:ext cx="2558386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[bootstrap </a:t>
            </a: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활용 예정</a:t>
            </a: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] 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84D1B63-41C1-43B5-B3EE-9871E2E52E39}"/>
              </a:ext>
            </a:extLst>
          </p:cNvPr>
          <p:cNvSpPr/>
          <p:nvPr/>
        </p:nvSpPr>
        <p:spPr>
          <a:xfrm>
            <a:off x="4121419" y="2810815"/>
            <a:ext cx="436724" cy="4653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02C164-CAD1-4250-8E12-B595332C4B37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90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0A6875-A070-4A9F-A030-A6602B0667BF}"/>
              </a:ext>
            </a:extLst>
          </p:cNvPr>
          <p:cNvSpPr/>
          <p:nvPr/>
        </p:nvSpPr>
        <p:spPr>
          <a:xfrm>
            <a:off x="10052544" y="6619875"/>
            <a:ext cx="2114518" cy="238124"/>
          </a:xfrm>
          <a:prstGeom prst="rect">
            <a:avLst/>
          </a:prstGeom>
          <a:solidFill>
            <a:srgbClr val="0F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30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E34B70-481C-44F5-99CD-BE08FF33C7EC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E5CD0F-0EBD-40D1-AD29-DF4366B4BD74}"/>
              </a:ext>
            </a:extLst>
          </p:cNvPr>
          <p:cNvSpPr txBox="1"/>
          <p:nvPr/>
        </p:nvSpPr>
        <p:spPr>
          <a:xfrm>
            <a:off x="670560" y="175718"/>
            <a:ext cx="5344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err="1">
                <a:solidFill>
                  <a:schemeClr val="bg1"/>
                </a:solidFill>
                <a:latin typeface="+mj-ea"/>
                <a:ea typeface="+mj-ea"/>
              </a:rPr>
              <a:t>jUmP</a:t>
            </a:r>
            <a:r>
              <a:rPr lang="en-US" altLang="ko-KR" sz="40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4000" spc="-150" dirty="0">
                <a:solidFill>
                  <a:schemeClr val="bg1"/>
                </a:solidFill>
                <a:latin typeface="+mj-ea"/>
                <a:ea typeface="+mj-ea"/>
              </a:rPr>
              <a:t>초기 동작 화면 </a:t>
            </a:r>
            <a:r>
              <a:rPr lang="en-US" altLang="ko-KR" sz="4000" spc="-150" dirty="0">
                <a:solidFill>
                  <a:schemeClr val="bg1"/>
                </a:solidFill>
                <a:latin typeface="+mj-ea"/>
                <a:ea typeface="+mj-ea"/>
              </a:rPr>
              <a:t>(UI)</a:t>
            </a:r>
            <a:endParaRPr lang="ko-KR" altLang="en-US" sz="4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71DAF-A397-41CE-958C-12C7DCC6E707}"/>
              </a:ext>
            </a:extLst>
          </p:cNvPr>
          <p:cNvSpPr txBox="1"/>
          <p:nvPr/>
        </p:nvSpPr>
        <p:spPr>
          <a:xfrm>
            <a:off x="121920" y="1184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2CC3CC-6130-4384-9FEA-35182870C37B}"/>
              </a:ext>
            </a:extLst>
          </p:cNvPr>
          <p:cNvSpPr/>
          <p:nvPr/>
        </p:nvSpPr>
        <p:spPr>
          <a:xfrm>
            <a:off x="481567" y="1701552"/>
            <a:ext cx="5413594" cy="4911323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60A2D5B-3E41-4985-972E-A94384B37906}"/>
              </a:ext>
            </a:extLst>
          </p:cNvPr>
          <p:cNvGrpSpPr/>
          <p:nvPr/>
        </p:nvGrpSpPr>
        <p:grpSpPr>
          <a:xfrm>
            <a:off x="6314157" y="1701552"/>
            <a:ext cx="5396276" cy="4911321"/>
            <a:chOff x="6314157" y="1322861"/>
            <a:chExt cx="5396276" cy="491132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AD7D9DA-89CC-4495-9785-F603F73C3269}"/>
                </a:ext>
              </a:extLst>
            </p:cNvPr>
            <p:cNvSpPr/>
            <p:nvPr/>
          </p:nvSpPr>
          <p:spPr>
            <a:xfrm>
              <a:off x="6314157" y="1322861"/>
              <a:ext cx="5396276" cy="49113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AE3ED77-9683-497E-8F0C-435818E75D53}"/>
                </a:ext>
              </a:extLst>
            </p:cNvPr>
            <p:cNvSpPr/>
            <p:nvPr/>
          </p:nvSpPr>
          <p:spPr>
            <a:xfrm>
              <a:off x="6504402" y="2229900"/>
              <a:ext cx="436724" cy="4653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92B7D6-E5DE-40A2-95E7-791DC7FC599E}"/>
              </a:ext>
            </a:extLst>
          </p:cNvPr>
          <p:cNvSpPr/>
          <p:nvPr/>
        </p:nvSpPr>
        <p:spPr>
          <a:xfrm>
            <a:off x="4453581" y="1701552"/>
            <a:ext cx="1246909" cy="60857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316718-DC72-4F1D-89C1-97F09065F967}"/>
              </a:ext>
            </a:extLst>
          </p:cNvPr>
          <p:cNvSpPr/>
          <p:nvPr/>
        </p:nvSpPr>
        <p:spPr>
          <a:xfrm>
            <a:off x="10293927" y="1701552"/>
            <a:ext cx="1246909" cy="60857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6DDA4F-B5E2-46BC-949B-220821ED5472}"/>
              </a:ext>
            </a:extLst>
          </p:cNvPr>
          <p:cNvSpPr txBox="1"/>
          <p:nvPr/>
        </p:nvSpPr>
        <p:spPr>
          <a:xfrm>
            <a:off x="753951" y="971762"/>
            <a:ext cx="208972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&lt;</a:t>
            </a:r>
            <a:r>
              <a:rPr lang="en-US" altLang="ko-KR" spc="-150" dirty="0" err="1">
                <a:solidFill>
                  <a:schemeClr val="bg1"/>
                </a:solidFill>
                <a:latin typeface="+mj-ea"/>
                <a:ea typeface="+mj-ea"/>
              </a:rPr>
              <a:t>MyPage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UI&gt; 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F9CA199-46EF-4C69-B010-DF00155B29D8}"/>
              </a:ext>
            </a:extLst>
          </p:cNvPr>
          <p:cNvSpPr/>
          <p:nvPr/>
        </p:nvSpPr>
        <p:spPr>
          <a:xfrm>
            <a:off x="7306427" y="3824522"/>
            <a:ext cx="436724" cy="4653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C8241C6-C637-46A6-9EFB-902EDC99F608}"/>
              </a:ext>
            </a:extLst>
          </p:cNvPr>
          <p:cNvSpPr/>
          <p:nvPr/>
        </p:nvSpPr>
        <p:spPr>
          <a:xfrm>
            <a:off x="9443041" y="3748322"/>
            <a:ext cx="436724" cy="4653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2530BE-A79C-4910-A2B3-5447FAA9667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90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A2A661F-009C-4156-88CE-E9CA23ACA3AB}"/>
              </a:ext>
            </a:extLst>
          </p:cNvPr>
          <p:cNvSpPr/>
          <p:nvPr/>
        </p:nvSpPr>
        <p:spPr>
          <a:xfrm>
            <a:off x="10052544" y="6619875"/>
            <a:ext cx="2114518" cy="238124"/>
          </a:xfrm>
          <a:prstGeom prst="rect">
            <a:avLst/>
          </a:prstGeom>
          <a:solidFill>
            <a:srgbClr val="0F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91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E34B70-481C-44F5-99CD-BE08FF33C7EC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E5CD0F-0EBD-40D1-AD29-DF4366B4BD74}"/>
              </a:ext>
            </a:extLst>
          </p:cNvPr>
          <p:cNvSpPr txBox="1"/>
          <p:nvPr/>
        </p:nvSpPr>
        <p:spPr>
          <a:xfrm>
            <a:off x="670560" y="175718"/>
            <a:ext cx="5344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err="1">
                <a:solidFill>
                  <a:schemeClr val="bg1"/>
                </a:solidFill>
                <a:latin typeface="+mj-ea"/>
                <a:ea typeface="+mj-ea"/>
              </a:rPr>
              <a:t>jUmP</a:t>
            </a:r>
            <a:r>
              <a:rPr lang="en-US" altLang="ko-KR" sz="40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4000" spc="-150" dirty="0">
                <a:solidFill>
                  <a:schemeClr val="bg1"/>
                </a:solidFill>
                <a:latin typeface="+mj-ea"/>
                <a:ea typeface="+mj-ea"/>
              </a:rPr>
              <a:t>초기 동작 화면 </a:t>
            </a:r>
            <a:r>
              <a:rPr lang="en-US" altLang="ko-KR" sz="4000" spc="-150" dirty="0">
                <a:solidFill>
                  <a:schemeClr val="bg1"/>
                </a:solidFill>
                <a:latin typeface="+mj-ea"/>
                <a:ea typeface="+mj-ea"/>
              </a:rPr>
              <a:t>(UI)</a:t>
            </a:r>
            <a:endParaRPr lang="ko-KR" altLang="en-US" sz="4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71DAF-A397-41CE-958C-12C7DCC6E707}"/>
              </a:ext>
            </a:extLst>
          </p:cNvPr>
          <p:cNvSpPr txBox="1"/>
          <p:nvPr/>
        </p:nvSpPr>
        <p:spPr>
          <a:xfrm>
            <a:off x="121920" y="1184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2CC3CC-6130-4384-9FEA-35182870C37B}"/>
              </a:ext>
            </a:extLst>
          </p:cNvPr>
          <p:cNvSpPr/>
          <p:nvPr/>
        </p:nvSpPr>
        <p:spPr>
          <a:xfrm>
            <a:off x="481567" y="1701552"/>
            <a:ext cx="5413594" cy="4911323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60A2D5B-3E41-4985-972E-A94384B37906}"/>
              </a:ext>
            </a:extLst>
          </p:cNvPr>
          <p:cNvGrpSpPr/>
          <p:nvPr/>
        </p:nvGrpSpPr>
        <p:grpSpPr>
          <a:xfrm>
            <a:off x="6314157" y="1701552"/>
            <a:ext cx="5396276" cy="4911321"/>
            <a:chOff x="6314157" y="1322861"/>
            <a:chExt cx="5396276" cy="491132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AD7D9DA-89CC-4495-9785-F603F73C3269}"/>
                </a:ext>
              </a:extLst>
            </p:cNvPr>
            <p:cNvSpPr/>
            <p:nvPr/>
          </p:nvSpPr>
          <p:spPr>
            <a:xfrm>
              <a:off x="6314157" y="1322861"/>
              <a:ext cx="5396276" cy="49113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AE3ED77-9683-497E-8F0C-435818E75D53}"/>
                </a:ext>
              </a:extLst>
            </p:cNvPr>
            <p:cNvSpPr/>
            <p:nvPr/>
          </p:nvSpPr>
          <p:spPr>
            <a:xfrm>
              <a:off x="6504402" y="2229900"/>
              <a:ext cx="436724" cy="4653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92B7D6-E5DE-40A2-95E7-791DC7FC599E}"/>
              </a:ext>
            </a:extLst>
          </p:cNvPr>
          <p:cNvSpPr/>
          <p:nvPr/>
        </p:nvSpPr>
        <p:spPr>
          <a:xfrm>
            <a:off x="4453581" y="1701552"/>
            <a:ext cx="1246909" cy="60857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316718-DC72-4F1D-89C1-97F09065F967}"/>
              </a:ext>
            </a:extLst>
          </p:cNvPr>
          <p:cNvSpPr/>
          <p:nvPr/>
        </p:nvSpPr>
        <p:spPr>
          <a:xfrm>
            <a:off x="10293927" y="1701552"/>
            <a:ext cx="1246909" cy="60857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6DDA4F-B5E2-46BC-949B-220821ED5472}"/>
              </a:ext>
            </a:extLst>
          </p:cNvPr>
          <p:cNvSpPr txBox="1"/>
          <p:nvPr/>
        </p:nvSpPr>
        <p:spPr>
          <a:xfrm>
            <a:off x="753951" y="971762"/>
            <a:ext cx="208972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&lt;</a:t>
            </a:r>
            <a:r>
              <a:rPr lang="en-US" altLang="ko-KR" spc="-150" dirty="0" err="1">
                <a:solidFill>
                  <a:schemeClr val="bg1"/>
                </a:solidFill>
                <a:latin typeface="+mj-ea"/>
                <a:ea typeface="+mj-ea"/>
              </a:rPr>
              <a:t>MyPage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UI&gt; 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3191F5D-8EAB-4B3C-9DF1-B45DCAA7A918}"/>
              </a:ext>
            </a:extLst>
          </p:cNvPr>
          <p:cNvSpPr/>
          <p:nvPr/>
        </p:nvSpPr>
        <p:spPr>
          <a:xfrm>
            <a:off x="2625316" y="4923756"/>
            <a:ext cx="436724" cy="4653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7B862AC-4541-45A2-9084-19FB52F800B0}"/>
              </a:ext>
            </a:extLst>
          </p:cNvPr>
          <p:cNvSpPr/>
          <p:nvPr/>
        </p:nvSpPr>
        <p:spPr>
          <a:xfrm>
            <a:off x="7894662" y="5318731"/>
            <a:ext cx="436724" cy="4653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EF3A96-5BDF-48C8-9BD8-4C8221CDE166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90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683B99-C18E-487C-8A78-8080D4710053}"/>
              </a:ext>
            </a:extLst>
          </p:cNvPr>
          <p:cNvSpPr/>
          <p:nvPr/>
        </p:nvSpPr>
        <p:spPr>
          <a:xfrm>
            <a:off x="10052544" y="6619875"/>
            <a:ext cx="2114518" cy="238124"/>
          </a:xfrm>
          <a:prstGeom prst="rect">
            <a:avLst/>
          </a:prstGeom>
          <a:solidFill>
            <a:srgbClr val="0F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08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63A651-DFA3-471A-8C2C-E579B0DBA492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rgbClr val="0F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636162-AF7E-4CCA-AB5E-AAB5645DAF5A}"/>
              </a:ext>
            </a:extLst>
          </p:cNvPr>
          <p:cNvSpPr txBox="1"/>
          <p:nvPr/>
        </p:nvSpPr>
        <p:spPr>
          <a:xfrm>
            <a:off x="670560" y="175718"/>
            <a:ext cx="1526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bg1"/>
                </a:solidFill>
                <a:latin typeface="+mj-ea"/>
                <a:ea typeface="+mj-ea"/>
              </a:rPr>
              <a:t>회의록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1F8077-4F79-4C2C-B1E4-9A5464413A12}"/>
              </a:ext>
            </a:extLst>
          </p:cNvPr>
          <p:cNvSpPr txBox="1"/>
          <p:nvPr/>
        </p:nvSpPr>
        <p:spPr>
          <a:xfrm>
            <a:off x="121920" y="1184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8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EE92C8C-D845-40E4-AE46-34905289F95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90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00CF4-3EB3-4367-A9AC-03D8C6EB7DAC}"/>
              </a:ext>
            </a:extLst>
          </p:cNvPr>
          <p:cNvSpPr/>
          <p:nvPr/>
        </p:nvSpPr>
        <p:spPr>
          <a:xfrm>
            <a:off x="481567" y="1701552"/>
            <a:ext cx="5413594" cy="4911323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BDF64-D61F-4815-943A-831DB75EEEAD}"/>
              </a:ext>
            </a:extLst>
          </p:cNvPr>
          <p:cNvGrpSpPr/>
          <p:nvPr/>
        </p:nvGrpSpPr>
        <p:grpSpPr>
          <a:xfrm>
            <a:off x="6296839" y="1701552"/>
            <a:ext cx="5413594" cy="4910400"/>
            <a:chOff x="6314157" y="1454231"/>
            <a:chExt cx="5413594" cy="512283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C91C711-3663-4B2D-B5DB-0BE3C668DE0E}"/>
                </a:ext>
              </a:extLst>
            </p:cNvPr>
            <p:cNvSpPr/>
            <p:nvPr/>
          </p:nvSpPr>
          <p:spPr>
            <a:xfrm>
              <a:off x="6314157" y="1665742"/>
              <a:ext cx="5413594" cy="4911321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FFC0CCB-2626-42DD-A8B0-8FADA557BD78}"/>
                </a:ext>
              </a:extLst>
            </p:cNvPr>
            <p:cNvSpPr/>
            <p:nvPr/>
          </p:nvSpPr>
          <p:spPr>
            <a:xfrm>
              <a:off x="6314157" y="1454231"/>
              <a:ext cx="5413594" cy="247321"/>
            </a:xfrm>
            <a:prstGeom prst="rect">
              <a:avLst/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3BA25DF-8A10-4B11-91B0-1541E67BDE29}"/>
              </a:ext>
            </a:extLst>
          </p:cNvPr>
          <p:cNvSpPr txBox="1"/>
          <p:nvPr/>
        </p:nvSpPr>
        <p:spPr>
          <a:xfrm>
            <a:off x="649629" y="1115398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+mj-ea"/>
                <a:ea typeface="+mj-ea"/>
              </a:rPr>
              <a:t>&lt;</a:t>
            </a:r>
            <a:r>
              <a:rPr lang="en-US" altLang="ko-KR" sz="2400" spc="-150" dirty="0" err="1">
                <a:solidFill>
                  <a:schemeClr val="bg1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chemeClr val="bg1"/>
                </a:solidFill>
                <a:latin typeface="+mj-ea"/>
                <a:ea typeface="+mj-ea"/>
              </a:rPr>
              <a:t>&gt; </a:t>
            </a:r>
            <a:r>
              <a:rPr lang="en-US" altLang="ko-KR" sz="2400" spc="-150" dirty="0">
                <a:solidFill>
                  <a:srgbClr val="01B1D0"/>
                </a:solidFill>
                <a:latin typeface="+mj-ea"/>
                <a:ea typeface="+mj-ea"/>
              </a:rPr>
              <a:t>4.1 </a:t>
            </a:r>
            <a:r>
              <a:rPr lang="ko-KR" altLang="en-US" sz="2400" spc="-150" dirty="0">
                <a:solidFill>
                  <a:srgbClr val="01B1D0"/>
                </a:solidFill>
                <a:latin typeface="+mj-ea"/>
                <a:ea typeface="+mj-ea"/>
              </a:rPr>
              <a:t>기획서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 </a:t>
            </a:r>
            <a:r>
              <a:rPr lang="en-US" altLang="ko-KR" sz="2400" spc="-150" dirty="0">
                <a:solidFill>
                  <a:schemeClr val="bg1"/>
                </a:solidFill>
                <a:latin typeface="+mj-ea"/>
                <a:ea typeface="+mj-ea"/>
              </a:rPr>
              <a:t>&lt;/</a:t>
            </a:r>
            <a:r>
              <a:rPr lang="en-US" altLang="ko-KR" sz="2400" spc="-150" dirty="0" err="1">
                <a:solidFill>
                  <a:schemeClr val="bg1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7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50B3D1-259F-457B-A773-D6764DDF1178}"/>
              </a:ext>
            </a:extLst>
          </p:cNvPr>
          <p:cNvSpPr/>
          <p:nvPr/>
        </p:nvSpPr>
        <p:spPr>
          <a:xfrm>
            <a:off x="6116931" y="0"/>
            <a:ext cx="6096000" cy="685800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963A651-DFA3-471A-8C2C-E579B0DBA492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636162-AF7E-4CCA-AB5E-AAB5645DAF5A}"/>
              </a:ext>
            </a:extLst>
          </p:cNvPr>
          <p:cNvSpPr txBox="1"/>
          <p:nvPr/>
        </p:nvSpPr>
        <p:spPr>
          <a:xfrm>
            <a:off x="670560" y="175718"/>
            <a:ext cx="1526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bg1"/>
                </a:solidFill>
                <a:latin typeface="+mj-ea"/>
                <a:ea typeface="+mj-ea"/>
              </a:rPr>
              <a:t>회의록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1F8077-4F79-4C2C-B1E4-9A5464413A12}"/>
              </a:ext>
            </a:extLst>
          </p:cNvPr>
          <p:cNvSpPr txBox="1"/>
          <p:nvPr/>
        </p:nvSpPr>
        <p:spPr>
          <a:xfrm>
            <a:off x="121920" y="1184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8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EE92C8C-D845-40E4-AE46-34905289F953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90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021A8-768B-4DFB-840B-93EDCF445E5F}"/>
              </a:ext>
            </a:extLst>
          </p:cNvPr>
          <p:cNvSpPr txBox="1"/>
          <p:nvPr/>
        </p:nvSpPr>
        <p:spPr>
          <a:xfrm>
            <a:off x="157331" y="2546803"/>
            <a:ext cx="62645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분 자기소개 부탁드립니다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해당 직무 혹은 기업에 지원한 동기가 무엇인가요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개발과 관련해서 성격의 장점과 단점은 무엇인가요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인생을 살면서 가장 힘들었던 일과 그것을 어떻게 극복하였나요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입사 후 원하는 부서나 직무에 배치되지 않아도 괜찮나요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협업 상황에서 발생한 갈등 상황이 있다면 무엇이고 어떻게 해결하였나요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팀원 중 마음에 들지 않는 사람이 있는 경우 어떻게 대처하나요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왜 개발 직무를 선택하였나요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?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개발자로서 이루고 싶은 것이 무엇인가요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입사 후 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년이 되었을 때 어떤 모습일 것 같나요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?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혹은 어떤 목표가 있나요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마지막 질문이나 하고 싶은 말이 있나요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</a:p>
          <a:p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3E8880-E2DB-4B65-8877-71F79B576356}"/>
              </a:ext>
            </a:extLst>
          </p:cNvPr>
          <p:cNvSpPr txBox="1"/>
          <p:nvPr/>
        </p:nvSpPr>
        <p:spPr>
          <a:xfrm>
            <a:off x="1718448" y="1800323"/>
            <a:ext cx="2438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ko-KR" altLang="en-US" sz="2800" spc="-150" dirty="0">
                <a:solidFill>
                  <a:schemeClr val="bg1"/>
                </a:solidFill>
                <a:latin typeface="+mj-ea"/>
                <a:ea typeface="+mj-ea"/>
              </a:rPr>
              <a:t>인성 질문 예시</a:t>
            </a:r>
            <a:r>
              <a:rPr lang="en-US" altLang="ko-KR" sz="2800" spc="-150" dirty="0">
                <a:solidFill>
                  <a:schemeClr val="bg1"/>
                </a:solidFill>
                <a:latin typeface="+mj-ea"/>
                <a:ea typeface="+mj-ea"/>
              </a:rPr>
              <a:t>]</a:t>
            </a:r>
            <a:endParaRPr lang="ko-KR" altLang="en-US" sz="28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53CEEF-9146-46DF-94CD-82340E3520F8}"/>
              </a:ext>
            </a:extLst>
          </p:cNvPr>
          <p:cNvSpPr txBox="1"/>
          <p:nvPr/>
        </p:nvSpPr>
        <p:spPr>
          <a:xfrm>
            <a:off x="8076927" y="1800323"/>
            <a:ext cx="2438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0F518E"/>
                </a:solidFill>
                <a:latin typeface="+mj-ea"/>
                <a:ea typeface="+mj-ea"/>
              </a:rPr>
              <a:t>[</a:t>
            </a:r>
            <a:r>
              <a:rPr lang="ko-KR" altLang="en-US" sz="2800" spc="-150" dirty="0">
                <a:solidFill>
                  <a:srgbClr val="0F518E"/>
                </a:solidFill>
                <a:latin typeface="+mj-ea"/>
                <a:ea typeface="+mj-ea"/>
              </a:rPr>
              <a:t>기술 질문 예시</a:t>
            </a:r>
            <a:r>
              <a:rPr lang="en-US" altLang="ko-KR" sz="2800" spc="-150" dirty="0">
                <a:solidFill>
                  <a:srgbClr val="0F518E"/>
                </a:solidFill>
                <a:latin typeface="+mj-ea"/>
                <a:ea typeface="+mj-ea"/>
              </a:rPr>
              <a:t>]</a:t>
            </a:r>
            <a:endParaRPr lang="ko-KR" altLang="en-US" sz="2800" spc="-150" dirty="0">
              <a:solidFill>
                <a:srgbClr val="0F518E"/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FDE1C0-C8F9-42B0-80AF-3F580336A7DD}"/>
              </a:ext>
            </a:extLst>
          </p:cNvPr>
          <p:cNvGrpSpPr/>
          <p:nvPr/>
        </p:nvGrpSpPr>
        <p:grpSpPr>
          <a:xfrm>
            <a:off x="6571691" y="2450386"/>
            <a:ext cx="6961706" cy="4168144"/>
            <a:chOff x="6381903" y="2226010"/>
            <a:chExt cx="6961706" cy="41681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F6A6BD-BE2E-4D3C-A9BB-BDF463169BCE}"/>
                </a:ext>
              </a:extLst>
            </p:cNvPr>
            <p:cNvSpPr txBox="1"/>
            <p:nvPr/>
          </p:nvSpPr>
          <p:spPr>
            <a:xfrm>
              <a:off x="7062116" y="2226010"/>
              <a:ext cx="6264563" cy="11648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소프트웨어 테스트 중 화이트박스 테스트란 무엇인가요</a:t>
              </a: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?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Deque</a:t>
              </a:r>
              <a:r>
                <a:rPr lang="ko-KR" altLang="en-US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에 대해 설명해주세요</a:t>
              </a: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트리거와 이벤트의 차이는 무엇인가요</a:t>
              </a: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8F3212-DDA2-4D2A-B147-82346E061CFF}"/>
                </a:ext>
              </a:extLst>
            </p:cNvPr>
            <p:cNvSpPr txBox="1"/>
            <p:nvPr/>
          </p:nvSpPr>
          <p:spPr>
            <a:xfrm>
              <a:off x="7062116" y="3542061"/>
              <a:ext cx="4972553" cy="1531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SQL Injection</a:t>
              </a:r>
              <a:r>
                <a:rPr lang="ko-KR" altLang="en-US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에 관해 설명해주세요</a:t>
              </a: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오버 로딩과 </a:t>
              </a:r>
              <a:r>
                <a:rPr lang="ko-KR" altLang="en-US" sz="1600" spc="-150" dirty="0" err="1">
                  <a:solidFill>
                    <a:srgbClr val="0F518E"/>
                  </a:solidFill>
                  <a:latin typeface="+mj-ea"/>
                  <a:ea typeface="+mj-ea"/>
                </a:rPr>
                <a:t>오버라이딩의</a:t>
              </a:r>
              <a:r>
                <a:rPr lang="ko-KR" altLang="en-US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 차이에 관해 설명해주세요</a:t>
              </a: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정보보안의 </a:t>
              </a: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3</a:t>
              </a:r>
              <a:r>
                <a:rPr lang="ko-KR" altLang="en-US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대 요소로는 무결성</a:t>
              </a: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기밀성</a:t>
              </a: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가용성이 있습니다</a:t>
              </a: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. </a:t>
              </a:r>
              <a:r>
                <a:rPr lang="ko-KR" altLang="en-US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이 </a:t>
              </a: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3</a:t>
              </a:r>
              <a:r>
                <a:rPr lang="ko-KR" altLang="en-US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가지 중 무결성에 관해서 설명해주세요</a:t>
              </a: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51C9EC-F1B6-424A-B63F-9A0D6BE4F073}"/>
                </a:ext>
              </a:extLst>
            </p:cNvPr>
            <p:cNvSpPr txBox="1"/>
            <p:nvPr/>
          </p:nvSpPr>
          <p:spPr>
            <a:xfrm>
              <a:off x="6381904" y="2546803"/>
              <a:ext cx="4924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0F518E"/>
                  </a:solidFill>
                  <a:latin typeface="+mj-ea"/>
                  <a:ea typeface="+mj-ea"/>
                </a:rPr>
                <a:t>하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BC400F-D996-446A-A0E5-289B6AB00FC1}"/>
                </a:ext>
              </a:extLst>
            </p:cNvPr>
            <p:cNvSpPr txBox="1"/>
            <p:nvPr/>
          </p:nvSpPr>
          <p:spPr>
            <a:xfrm>
              <a:off x="6381903" y="3907839"/>
              <a:ext cx="4924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0F518E"/>
                  </a:solidFill>
                  <a:latin typeface="+mj-ea"/>
                  <a:ea typeface="+mj-ea"/>
                </a:rPr>
                <a:t>중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EDF588-4CDF-49C6-8513-264C1BECA46D}"/>
                </a:ext>
              </a:extLst>
            </p:cNvPr>
            <p:cNvSpPr txBox="1"/>
            <p:nvPr/>
          </p:nvSpPr>
          <p:spPr>
            <a:xfrm>
              <a:off x="6426200" y="5578614"/>
              <a:ext cx="4924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0F518E"/>
                  </a:solidFill>
                  <a:latin typeface="+mj-ea"/>
                  <a:ea typeface="+mj-ea"/>
                </a:rPr>
                <a:t>상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63AE93-4E0B-494E-A3D9-C6656F50019E}"/>
                </a:ext>
              </a:extLst>
            </p:cNvPr>
            <p:cNvSpPr txBox="1"/>
            <p:nvPr/>
          </p:nvSpPr>
          <p:spPr>
            <a:xfrm>
              <a:off x="7079046" y="5229348"/>
              <a:ext cx="6264563" cy="11648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해시 암호화 알고리즘의 원리에 관해 설명해주세요</a:t>
              </a: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형상 관리의 각 단계에 관해 설명해주세요</a:t>
              </a: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MTSP</a:t>
              </a:r>
              <a:r>
                <a:rPr lang="ko-KR" altLang="en-US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에 대해 설명해주세요</a:t>
              </a: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B1E5425-4EC7-41FD-B75F-42B163AD6722}"/>
              </a:ext>
            </a:extLst>
          </p:cNvPr>
          <p:cNvSpPr txBox="1"/>
          <p:nvPr/>
        </p:nvSpPr>
        <p:spPr>
          <a:xfrm>
            <a:off x="649629" y="1115398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+mj-ea"/>
                <a:ea typeface="+mj-ea"/>
              </a:rPr>
              <a:t>&lt;</a:t>
            </a:r>
            <a:r>
              <a:rPr lang="en-US" altLang="ko-KR" sz="2400" spc="-150" dirty="0" err="1">
                <a:solidFill>
                  <a:schemeClr val="bg1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chemeClr val="bg1"/>
                </a:solidFill>
                <a:latin typeface="+mj-ea"/>
                <a:ea typeface="+mj-ea"/>
              </a:rPr>
              <a:t>&gt; </a:t>
            </a:r>
            <a:r>
              <a:rPr lang="en-US" altLang="ko-KR" sz="2400" spc="-150" dirty="0">
                <a:solidFill>
                  <a:srgbClr val="01B1D0"/>
                </a:solidFill>
                <a:latin typeface="+mj-ea"/>
                <a:ea typeface="+mj-ea"/>
              </a:rPr>
              <a:t>4.2 </a:t>
            </a:r>
            <a:r>
              <a:rPr lang="ko-KR" altLang="en-US" sz="2400" spc="-150" dirty="0">
                <a:solidFill>
                  <a:srgbClr val="01B1D0"/>
                </a:solidFill>
                <a:latin typeface="+mj-ea"/>
                <a:ea typeface="+mj-ea"/>
              </a:rPr>
              <a:t>자료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 </a:t>
            </a:r>
            <a:r>
              <a:rPr lang="en-US" altLang="ko-KR" sz="2400" spc="-150" dirty="0">
                <a:solidFill>
                  <a:schemeClr val="bg1"/>
                </a:solidFill>
                <a:latin typeface="+mj-ea"/>
                <a:ea typeface="+mj-ea"/>
              </a:rPr>
              <a:t>&lt;/</a:t>
            </a:r>
            <a:r>
              <a:rPr lang="en-US" altLang="ko-KR" sz="2400" spc="-150" dirty="0" err="1">
                <a:solidFill>
                  <a:schemeClr val="bg1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07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95751" y="3262771"/>
            <a:ext cx="180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산출 단계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3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2CC3CC-6130-4384-9FEA-35182870C37B}"/>
              </a:ext>
            </a:extLst>
          </p:cNvPr>
          <p:cNvSpPr/>
          <p:nvPr/>
        </p:nvSpPr>
        <p:spPr>
          <a:xfrm>
            <a:off x="481567" y="1701552"/>
            <a:ext cx="5413594" cy="4911323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6BD9F0-AF51-4E46-8841-32518A0028E8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E34B70-481C-44F5-99CD-BE08FF33C7EC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1E921-F907-49D1-8CBB-1CDA9B1812CC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D7D9DA-89CC-4495-9785-F603F73C3269}"/>
              </a:ext>
            </a:extLst>
          </p:cNvPr>
          <p:cNvSpPr/>
          <p:nvPr/>
        </p:nvSpPr>
        <p:spPr>
          <a:xfrm>
            <a:off x="6314157" y="1701552"/>
            <a:ext cx="5396276" cy="4911321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68178E-3706-46A2-A98A-D2FE0EE290F0}"/>
              </a:ext>
            </a:extLst>
          </p:cNvPr>
          <p:cNvSpPr txBox="1"/>
          <p:nvPr/>
        </p:nvSpPr>
        <p:spPr>
          <a:xfrm>
            <a:off x="670560" y="175718"/>
            <a:ext cx="4341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err="1">
                <a:latin typeface="+mj-ea"/>
                <a:ea typeface="+mj-ea"/>
              </a:rPr>
              <a:t>jUmP</a:t>
            </a:r>
            <a:r>
              <a:rPr lang="en-US" altLang="ko-KR" sz="4000" spc="-150" dirty="0">
                <a:latin typeface="+mj-ea"/>
                <a:ea typeface="+mj-ea"/>
              </a:rPr>
              <a:t> </a:t>
            </a:r>
            <a:r>
              <a:rPr lang="ko-KR" altLang="en-US" sz="4000" spc="-150" dirty="0">
                <a:latin typeface="+mj-ea"/>
                <a:ea typeface="+mj-ea"/>
              </a:rPr>
              <a:t>메인 화면 </a:t>
            </a:r>
            <a:r>
              <a:rPr lang="en-US" altLang="ko-KR" sz="4000" spc="-150" dirty="0">
                <a:latin typeface="+mj-ea"/>
                <a:ea typeface="+mj-ea"/>
              </a:rPr>
              <a:t>(UI)</a:t>
            </a:r>
            <a:endParaRPr lang="ko-KR" altLang="en-US" sz="4000" spc="-150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12413F-F07C-4FE2-9F77-A5AE5AA52ECD}"/>
              </a:ext>
            </a:extLst>
          </p:cNvPr>
          <p:cNvSpPr txBox="1"/>
          <p:nvPr/>
        </p:nvSpPr>
        <p:spPr>
          <a:xfrm>
            <a:off x="121920" y="1184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j-lt"/>
                <a:ea typeface="+mj-ea"/>
              </a:rPr>
              <a:t>1</a:t>
            </a:r>
            <a:endParaRPr lang="ko-KR" altLang="en-US" sz="4800" b="1" dirty="0">
              <a:latin typeface="+mj-lt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8D3D4-4E92-4DCE-B17D-73585C88C16B}"/>
              </a:ext>
            </a:extLst>
          </p:cNvPr>
          <p:cNvSpPr txBox="1"/>
          <p:nvPr/>
        </p:nvSpPr>
        <p:spPr>
          <a:xfrm>
            <a:off x="10151028" y="1701552"/>
            <a:ext cx="166228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[</a:t>
            </a: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로그인한 상태</a:t>
            </a: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]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981BB2-0CBF-4B1D-9555-46F6F4B672AE}"/>
              </a:ext>
            </a:extLst>
          </p:cNvPr>
          <p:cNvSpPr txBox="1"/>
          <p:nvPr/>
        </p:nvSpPr>
        <p:spPr>
          <a:xfrm>
            <a:off x="3768436" y="1701551"/>
            <a:ext cx="2178164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[</a:t>
            </a: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로그인하지 않은 상태</a:t>
            </a: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8642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74A2D9-E08B-4ADF-A9D0-91E85B4606D1}"/>
              </a:ext>
            </a:extLst>
          </p:cNvPr>
          <p:cNvSpPr txBox="1"/>
          <p:nvPr/>
        </p:nvSpPr>
        <p:spPr>
          <a:xfrm>
            <a:off x="96264" y="250818"/>
            <a:ext cx="2298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ko-KR" altLang="en-US" sz="4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A8E1C6-CC70-403E-A0A7-8F6055811FD3}"/>
              </a:ext>
            </a:extLst>
          </p:cNvPr>
          <p:cNvGrpSpPr/>
          <p:nvPr/>
        </p:nvGrpSpPr>
        <p:grpSpPr>
          <a:xfrm>
            <a:off x="174197" y="1389203"/>
            <a:ext cx="11843606" cy="600367"/>
            <a:chOff x="174197" y="1325703"/>
            <a:chExt cx="11843606" cy="60036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5EAD466-FA25-498C-A4E9-F25E729F64CD}"/>
                </a:ext>
              </a:extLst>
            </p:cNvPr>
            <p:cNvSpPr/>
            <p:nvPr/>
          </p:nvSpPr>
          <p:spPr>
            <a:xfrm>
              <a:off x="174197" y="1325705"/>
              <a:ext cx="2142840" cy="600365"/>
            </a:xfrm>
            <a:prstGeom prst="rect">
              <a:avLst/>
            </a:prstGeom>
            <a:solidFill>
              <a:srgbClr val="D0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8ADFC1F-8ACD-4202-B04C-075E29F2273E}"/>
                </a:ext>
              </a:extLst>
            </p:cNvPr>
            <p:cNvSpPr/>
            <p:nvPr/>
          </p:nvSpPr>
          <p:spPr>
            <a:xfrm>
              <a:off x="3407786" y="1325704"/>
              <a:ext cx="2142840" cy="600365"/>
            </a:xfrm>
            <a:prstGeom prst="rect">
              <a:avLst/>
            </a:prstGeom>
            <a:solidFill>
              <a:srgbClr val="8CD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512123-48ED-4314-AFEB-46B90A09791F}"/>
                </a:ext>
              </a:extLst>
            </p:cNvPr>
            <p:cNvSpPr/>
            <p:nvPr/>
          </p:nvSpPr>
          <p:spPr>
            <a:xfrm>
              <a:off x="6641375" y="1325704"/>
              <a:ext cx="2142840" cy="600365"/>
            </a:xfrm>
            <a:prstGeom prst="rect">
              <a:avLst/>
            </a:prstGeom>
            <a:solidFill>
              <a:srgbClr val="90CB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499F16-C153-41E8-861C-D79DCF230FA0}"/>
                </a:ext>
              </a:extLst>
            </p:cNvPr>
            <p:cNvSpPr/>
            <p:nvPr/>
          </p:nvSpPr>
          <p:spPr>
            <a:xfrm>
              <a:off x="9874963" y="1325703"/>
              <a:ext cx="2142840" cy="600365"/>
            </a:xfrm>
            <a:prstGeom prst="rect">
              <a:avLst/>
            </a:prstGeom>
            <a:solidFill>
              <a:srgbClr val="01B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5611918-2585-45B6-8515-D4D93D37D656}"/>
              </a:ext>
            </a:extLst>
          </p:cNvPr>
          <p:cNvSpPr txBox="1"/>
          <p:nvPr/>
        </p:nvSpPr>
        <p:spPr>
          <a:xfrm>
            <a:off x="418316" y="1458552"/>
            <a:ext cx="1654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I. </a:t>
            </a:r>
            <a:r>
              <a:rPr lang="ko-KR" altLang="en-US" sz="2400" spc="-150" dirty="0">
                <a:solidFill>
                  <a:srgbClr val="0F518E"/>
                </a:solidFill>
                <a:latin typeface="+mj-ea"/>
                <a:ea typeface="+mj-ea"/>
              </a:rPr>
              <a:t>기 획 단 계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FE035B-B789-4BEB-9B21-2AC69127F14E}"/>
              </a:ext>
            </a:extLst>
          </p:cNvPr>
          <p:cNvSpPr txBox="1"/>
          <p:nvPr/>
        </p:nvSpPr>
        <p:spPr>
          <a:xfrm>
            <a:off x="3611418" y="1458551"/>
            <a:ext cx="2050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II. </a:t>
            </a:r>
            <a:r>
              <a:rPr lang="ko-KR" altLang="en-US" sz="2400" spc="-150" dirty="0">
                <a:solidFill>
                  <a:srgbClr val="0F518E"/>
                </a:solidFill>
                <a:latin typeface="+mj-ea"/>
                <a:ea typeface="+mj-ea"/>
              </a:rPr>
              <a:t>설 계 단 계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CF251F-A01B-47E9-94A7-04C12690E31B}"/>
              </a:ext>
            </a:extLst>
          </p:cNvPr>
          <p:cNvSpPr txBox="1"/>
          <p:nvPr/>
        </p:nvSpPr>
        <p:spPr>
          <a:xfrm>
            <a:off x="6830290" y="1458550"/>
            <a:ext cx="2050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III. </a:t>
            </a:r>
            <a:r>
              <a:rPr lang="ko-KR" altLang="en-US" sz="2400" spc="-150" dirty="0">
                <a:solidFill>
                  <a:srgbClr val="0F518E"/>
                </a:solidFill>
                <a:latin typeface="+mj-ea"/>
                <a:ea typeface="+mj-ea"/>
              </a:rPr>
              <a:t>산 출 단 계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9F3CE-AA0B-48A0-B27D-4147CE7D5E0D}"/>
              </a:ext>
            </a:extLst>
          </p:cNvPr>
          <p:cNvSpPr txBox="1"/>
          <p:nvPr/>
        </p:nvSpPr>
        <p:spPr>
          <a:xfrm>
            <a:off x="10141957" y="1448518"/>
            <a:ext cx="2050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IV. </a:t>
            </a:r>
            <a:r>
              <a:rPr lang="ko-KR" altLang="en-US" sz="2400" spc="-150" dirty="0">
                <a:solidFill>
                  <a:srgbClr val="0F518E"/>
                </a:solidFill>
                <a:latin typeface="+mj-ea"/>
                <a:ea typeface="+mj-ea"/>
              </a:rPr>
              <a:t>마 무 리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C0C38-8661-46AC-B12B-AC722DAF29A0}"/>
              </a:ext>
            </a:extLst>
          </p:cNvPr>
          <p:cNvSpPr txBox="1"/>
          <p:nvPr/>
        </p:nvSpPr>
        <p:spPr>
          <a:xfrm>
            <a:off x="418316" y="2142687"/>
            <a:ext cx="1898721" cy="253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pc="-150" dirty="0" err="1">
                <a:solidFill>
                  <a:schemeClr val="bg1"/>
                </a:solidFill>
                <a:latin typeface="+mj-ea"/>
                <a:ea typeface="+mj-ea"/>
              </a:rPr>
              <a:t>jUmP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소개</a:t>
            </a:r>
            <a:b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1.1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목적</a:t>
            </a:r>
            <a:b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1.2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구성</a:t>
            </a:r>
            <a:endParaRPr lang="en-US" altLang="ko-KR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pc="-150" dirty="0" err="1">
                <a:solidFill>
                  <a:schemeClr val="bg1"/>
                </a:solidFill>
                <a:latin typeface="+mj-ea"/>
                <a:ea typeface="+mj-ea"/>
              </a:rPr>
              <a:t>jUmP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설명서</a:t>
            </a:r>
            <a:endParaRPr lang="en-US" altLang="ko-KR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개발일정표</a:t>
            </a:r>
            <a:endParaRPr lang="en-US" altLang="ko-KR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8C6C70-3CD5-407C-A27A-E49B9455D8BF}"/>
              </a:ext>
            </a:extLst>
          </p:cNvPr>
          <p:cNvSpPr txBox="1"/>
          <p:nvPr/>
        </p:nvSpPr>
        <p:spPr>
          <a:xfrm>
            <a:off x="3315422" y="2161986"/>
            <a:ext cx="2780578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pc="-150" dirty="0" err="1">
                <a:solidFill>
                  <a:schemeClr val="bg1"/>
                </a:solidFill>
                <a:latin typeface="+mj-ea"/>
                <a:ea typeface="+mj-ea"/>
              </a:rPr>
              <a:t>jUmP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UX (Flowchart)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pc="-150" dirty="0" err="1">
                <a:solidFill>
                  <a:schemeClr val="bg1"/>
                </a:solidFill>
                <a:latin typeface="+mj-ea"/>
                <a:ea typeface="+mj-ea"/>
              </a:rPr>
              <a:t>jUmP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초기 메인 화면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(UI)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pc="-150" dirty="0" err="1">
                <a:solidFill>
                  <a:schemeClr val="bg1"/>
                </a:solidFill>
                <a:latin typeface="+mj-ea"/>
                <a:ea typeface="+mj-ea"/>
              </a:rPr>
              <a:t>jUmP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 초기 동작 화면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(UI)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회의록</a:t>
            </a:r>
            <a:b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4.1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기획서</a:t>
            </a:r>
            <a:b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4.2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자료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E28F0F-5FFA-416D-800B-7105496760F9}"/>
              </a:ext>
            </a:extLst>
          </p:cNvPr>
          <p:cNvSpPr txBox="1"/>
          <p:nvPr/>
        </p:nvSpPr>
        <p:spPr>
          <a:xfrm>
            <a:off x="6490747" y="2142687"/>
            <a:ext cx="3233588" cy="462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pc="-150" dirty="0" err="1">
                <a:solidFill>
                  <a:schemeClr val="bg1"/>
                </a:solidFill>
                <a:latin typeface="+mj-ea"/>
                <a:ea typeface="+mj-ea"/>
              </a:rPr>
              <a:t>jUmP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 메인 화면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(UI)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Interview UI &amp;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질문 추출 기능</a:t>
            </a:r>
            <a:endParaRPr lang="en-US" altLang="ko-KR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영상 기능</a:t>
            </a:r>
            <a:b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3.1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타이머 불러오기</a:t>
            </a:r>
            <a:b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3.2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카메라 불러오기</a:t>
            </a:r>
            <a:b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3.3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영상 재생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다운로드</a:t>
            </a:r>
            <a:endParaRPr lang="en-US" altLang="ko-KR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게시판</a:t>
            </a:r>
            <a:b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4.1 </a:t>
            </a:r>
            <a:r>
              <a:rPr lang="ko-KR" altLang="en-US" spc="-150" dirty="0" err="1">
                <a:solidFill>
                  <a:schemeClr val="bg1"/>
                </a:solidFill>
                <a:latin typeface="+mj-ea"/>
                <a:ea typeface="+mj-ea"/>
              </a:rPr>
              <a:t>페이징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 기능</a:t>
            </a:r>
            <a:b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4.2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답변 등록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수정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삭제 기능</a:t>
            </a:r>
            <a:b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4.3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검색 기능</a:t>
            </a:r>
            <a:b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4.4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정렬 기능</a:t>
            </a:r>
            <a:endParaRPr lang="en-US" altLang="ko-KR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D7EAD6-07C9-44F7-8672-92B921AE80E2}"/>
              </a:ext>
            </a:extLst>
          </p:cNvPr>
          <p:cNvSpPr txBox="1"/>
          <p:nvPr/>
        </p:nvSpPr>
        <p:spPr>
          <a:xfrm>
            <a:off x="9657119" y="2161986"/>
            <a:ext cx="2578528" cy="25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pc="-150" dirty="0" err="1">
                <a:solidFill>
                  <a:schemeClr val="bg1"/>
                </a:solidFill>
                <a:latin typeface="+mj-ea"/>
                <a:ea typeface="+mj-ea"/>
              </a:rPr>
              <a:t>이슈트래킹</a:t>
            </a:r>
            <a:b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1.1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게시판 링크 오류</a:t>
            </a:r>
            <a:b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1.2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타이머 오류</a:t>
            </a:r>
            <a:b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1.3 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영상 다운로드 기능</a:t>
            </a:r>
            <a:endParaRPr lang="en-US" altLang="ko-KR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히스토리 기능 보완</a:t>
            </a:r>
            <a:endParaRPr lang="en-US" altLang="ko-KR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팀원들의 마지막 한 마디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A4188A9-21C9-49AE-B48C-706E8B65F4ED}"/>
              </a:ext>
            </a:extLst>
          </p:cNvPr>
          <p:cNvCxnSpPr/>
          <p:nvPr/>
        </p:nvCxnSpPr>
        <p:spPr>
          <a:xfrm>
            <a:off x="215764" y="958704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2CC3CC-6130-4384-9FEA-35182870C37B}"/>
              </a:ext>
            </a:extLst>
          </p:cNvPr>
          <p:cNvSpPr/>
          <p:nvPr/>
        </p:nvSpPr>
        <p:spPr>
          <a:xfrm>
            <a:off x="481567" y="1701552"/>
            <a:ext cx="5413594" cy="491132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6BD9F0-AF51-4E46-8841-32518A0028E8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E34B70-481C-44F5-99CD-BE08FF33C7EC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1E921-F907-49D1-8CBB-1CDA9B1812CC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D7D9DA-89CC-4495-9785-F603F73C3269}"/>
              </a:ext>
            </a:extLst>
          </p:cNvPr>
          <p:cNvSpPr/>
          <p:nvPr/>
        </p:nvSpPr>
        <p:spPr>
          <a:xfrm>
            <a:off x="6314157" y="1701552"/>
            <a:ext cx="5396276" cy="491132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5A7A8-FE2A-4FEF-AEE7-CB91E70EFD73}"/>
              </a:ext>
            </a:extLst>
          </p:cNvPr>
          <p:cNvSpPr txBox="1"/>
          <p:nvPr/>
        </p:nvSpPr>
        <p:spPr>
          <a:xfrm>
            <a:off x="121920" y="1184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j-lt"/>
                <a:ea typeface="+mj-ea"/>
              </a:rPr>
              <a:t>2</a:t>
            </a:r>
            <a:endParaRPr lang="ko-KR" altLang="en-US" sz="4800" b="1" dirty="0">
              <a:latin typeface="+mj-lt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201764-09F1-47C4-B66C-C489E9D6F37C}"/>
              </a:ext>
            </a:extLst>
          </p:cNvPr>
          <p:cNvSpPr txBox="1"/>
          <p:nvPr/>
        </p:nvSpPr>
        <p:spPr>
          <a:xfrm>
            <a:off x="670560" y="175718"/>
            <a:ext cx="6369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latin typeface="+mj-ea"/>
                <a:ea typeface="+mj-ea"/>
              </a:rPr>
              <a:t>Interview UI</a:t>
            </a:r>
            <a:r>
              <a:rPr lang="ko-KR" altLang="en-US" sz="4000" spc="-150" dirty="0">
                <a:latin typeface="+mj-ea"/>
                <a:ea typeface="+mj-ea"/>
              </a:rPr>
              <a:t> </a:t>
            </a:r>
            <a:r>
              <a:rPr lang="en-US" altLang="ko-KR" sz="4000" spc="-150" dirty="0">
                <a:latin typeface="+mj-ea"/>
                <a:ea typeface="+mj-ea"/>
              </a:rPr>
              <a:t>&amp;</a:t>
            </a:r>
            <a:r>
              <a:rPr lang="ko-KR" altLang="en-US" sz="4000" spc="-150" dirty="0">
                <a:latin typeface="+mj-ea"/>
                <a:ea typeface="+mj-ea"/>
              </a:rPr>
              <a:t> 질문 추출 기능</a:t>
            </a:r>
          </a:p>
        </p:txBody>
      </p:sp>
    </p:spTree>
    <p:extLst>
      <p:ext uri="{BB962C8B-B14F-4D97-AF65-F5344CB8AC3E}">
        <p14:creationId xmlns:p14="http://schemas.microsoft.com/office/powerpoint/2010/main" val="159645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문서 13">
            <a:extLst>
              <a:ext uri="{FF2B5EF4-FFF2-40B4-BE49-F238E27FC236}">
                <a16:creationId xmlns:a16="http://schemas.microsoft.com/office/drawing/2014/main" id="{3E7A12DA-5F97-45F4-97D3-14CC71238C8D}"/>
              </a:ext>
            </a:extLst>
          </p:cNvPr>
          <p:cNvSpPr/>
          <p:nvPr/>
        </p:nvSpPr>
        <p:spPr>
          <a:xfrm flipH="1">
            <a:off x="0" y="3885"/>
            <a:ext cx="12395832" cy="152759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1E921-F907-49D1-8CBB-1CDA9B1812CC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B1D6146-3D5F-4834-9885-BA2A00724D96}"/>
              </a:ext>
            </a:extLst>
          </p:cNvPr>
          <p:cNvGrpSpPr/>
          <p:nvPr/>
        </p:nvGrpSpPr>
        <p:grpSpPr>
          <a:xfrm>
            <a:off x="5274309" y="158374"/>
            <a:ext cx="6917691" cy="830997"/>
            <a:chOff x="121920" y="118400"/>
            <a:chExt cx="6917691" cy="830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45A7A8-FE2A-4FEF-AEE7-CB91E70EFD73}"/>
                </a:ext>
              </a:extLst>
            </p:cNvPr>
            <p:cNvSpPr txBox="1"/>
            <p:nvPr/>
          </p:nvSpPr>
          <p:spPr>
            <a:xfrm>
              <a:off x="121920" y="118400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ea typeface="+mj-ea"/>
                </a:rPr>
                <a:t>2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201764-09F1-47C4-B66C-C489E9D6F37C}"/>
                </a:ext>
              </a:extLst>
            </p:cNvPr>
            <p:cNvSpPr txBox="1"/>
            <p:nvPr/>
          </p:nvSpPr>
          <p:spPr>
            <a:xfrm>
              <a:off x="670560" y="175718"/>
              <a:ext cx="63690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chemeClr val="bg1"/>
                  </a:solidFill>
                  <a:latin typeface="+mj-ea"/>
                  <a:ea typeface="+mj-ea"/>
                </a:rPr>
                <a:t>Interview UI</a:t>
              </a:r>
              <a:r>
                <a:rPr lang="ko-KR" altLang="en-US" sz="4000" spc="-15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altLang="ko-KR" sz="4000" spc="-150" dirty="0">
                  <a:solidFill>
                    <a:schemeClr val="bg1"/>
                  </a:solidFill>
                  <a:latin typeface="+mj-ea"/>
                  <a:ea typeface="+mj-ea"/>
                </a:rPr>
                <a:t>&amp;</a:t>
              </a:r>
              <a:r>
                <a:rPr lang="ko-KR" altLang="en-US" sz="4000" spc="-150" dirty="0">
                  <a:solidFill>
                    <a:schemeClr val="bg1"/>
                  </a:solidFill>
                  <a:latin typeface="+mj-ea"/>
                  <a:ea typeface="+mj-ea"/>
                </a:rPr>
                <a:t> 질문 추출 기능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8C194E-8F26-4E7E-B406-0E7561BB968E}"/>
              </a:ext>
            </a:extLst>
          </p:cNvPr>
          <p:cNvSpPr/>
          <p:nvPr/>
        </p:nvSpPr>
        <p:spPr>
          <a:xfrm>
            <a:off x="241069" y="1615996"/>
            <a:ext cx="4969164" cy="50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8141200-B646-4717-93C8-BB33D0F5D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847" y="2127287"/>
            <a:ext cx="6284935" cy="262226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B2FB4E7-6693-46B2-A56E-E618BAB88D2F}"/>
              </a:ext>
            </a:extLst>
          </p:cNvPr>
          <p:cNvGrpSpPr/>
          <p:nvPr/>
        </p:nvGrpSpPr>
        <p:grpSpPr>
          <a:xfrm>
            <a:off x="119149" y="1768425"/>
            <a:ext cx="541251" cy="416560"/>
            <a:chOff x="119149" y="1768425"/>
            <a:chExt cx="541251" cy="41656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2339441-9CF8-4B08-8390-809A49EB02EC}"/>
                </a:ext>
              </a:extLst>
            </p:cNvPr>
            <p:cNvSpPr/>
            <p:nvPr/>
          </p:nvSpPr>
          <p:spPr>
            <a:xfrm>
              <a:off x="119149" y="1768425"/>
              <a:ext cx="121920" cy="416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7D0A3DC-D474-4542-BB93-7103D3C7097D}"/>
                </a:ext>
              </a:extLst>
            </p:cNvPr>
            <p:cNvSpPr/>
            <p:nvPr/>
          </p:nvSpPr>
          <p:spPr>
            <a:xfrm rot="5400000">
              <a:off x="391160" y="1621105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845251C-6BF1-4B47-A01B-1CA7EE962691}"/>
              </a:ext>
            </a:extLst>
          </p:cNvPr>
          <p:cNvGrpSpPr/>
          <p:nvPr/>
        </p:nvGrpSpPr>
        <p:grpSpPr>
          <a:xfrm rot="5400000" flipH="1">
            <a:off x="4621876" y="5991904"/>
            <a:ext cx="541251" cy="416560"/>
            <a:chOff x="119149" y="1768425"/>
            <a:chExt cx="541251" cy="41656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82653C5-BFA5-495E-8E6E-916AFCE71898}"/>
                </a:ext>
              </a:extLst>
            </p:cNvPr>
            <p:cNvSpPr/>
            <p:nvPr/>
          </p:nvSpPr>
          <p:spPr>
            <a:xfrm>
              <a:off x="119149" y="1768425"/>
              <a:ext cx="121920" cy="416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0A86F30-22AA-40B6-A5C7-015E391EF884}"/>
                </a:ext>
              </a:extLst>
            </p:cNvPr>
            <p:cNvSpPr/>
            <p:nvPr/>
          </p:nvSpPr>
          <p:spPr>
            <a:xfrm rot="5400000">
              <a:off x="391160" y="1621105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A49D03D-F86B-41E4-BB57-B15F9E7E3AAB}"/>
              </a:ext>
            </a:extLst>
          </p:cNvPr>
          <p:cNvSpPr txBox="1"/>
          <p:nvPr/>
        </p:nvSpPr>
        <p:spPr>
          <a:xfrm>
            <a:off x="5415280" y="1646783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[models.py]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369993-AAEE-4FC3-B3E7-F6712BAC62CB}"/>
              </a:ext>
            </a:extLst>
          </p:cNvPr>
          <p:cNvSpPr txBox="1"/>
          <p:nvPr/>
        </p:nvSpPr>
        <p:spPr>
          <a:xfrm>
            <a:off x="5782227" y="4768391"/>
            <a:ext cx="6049555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 </a:t>
            </a: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질문 분류</a:t>
            </a: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: </a:t>
            </a: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인성 면접 질문 값 </a:t>
            </a: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= 0, </a:t>
            </a: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기술 면접 질문 값 </a:t>
            </a: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=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 </a:t>
            </a: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질문 난이도 분류</a:t>
            </a: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: 0 (</a:t>
            </a: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하</a:t>
            </a: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)/ 1 (</a:t>
            </a: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중</a:t>
            </a: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)/ 2(</a:t>
            </a: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상</a:t>
            </a: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320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C8952A-60B1-4682-AD4C-E634F8232B37}"/>
              </a:ext>
            </a:extLst>
          </p:cNvPr>
          <p:cNvSpPr/>
          <p:nvPr/>
        </p:nvSpPr>
        <p:spPr>
          <a:xfrm>
            <a:off x="6426200" y="2229350"/>
            <a:ext cx="5193412" cy="431190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C3E780-D2FE-4951-86B2-59132C489B42}"/>
              </a:ext>
            </a:extLst>
          </p:cNvPr>
          <p:cNvSpPr/>
          <p:nvPr/>
        </p:nvSpPr>
        <p:spPr>
          <a:xfrm>
            <a:off x="660400" y="2229350"/>
            <a:ext cx="5193412" cy="431190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문서 13">
            <a:extLst>
              <a:ext uri="{FF2B5EF4-FFF2-40B4-BE49-F238E27FC236}">
                <a16:creationId xmlns:a16="http://schemas.microsoft.com/office/drawing/2014/main" id="{3E7A12DA-5F97-45F4-97D3-14CC71238C8D}"/>
              </a:ext>
            </a:extLst>
          </p:cNvPr>
          <p:cNvSpPr/>
          <p:nvPr/>
        </p:nvSpPr>
        <p:spPr>
          <a:xfrm flipH="1">
            <a:off x="0" y="3885"/>
            <a:ext cx="12395832" cy="152759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1E921-F907-49D1-8CBB-1CDA9B1812CC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369993-AAEE-4FC3-B3E7-F6712BAC62CB}"/>
              </a:ext>
            </a:extLst>
          </p:cNvPr>
          <p:cNvSpPr txBox="1"/>
          <p:nvPr/>
        </p:nvSpPr>
        <p:spPr>
          <a:xfrm>
            <a:off x="3257106" y="3714547"/>
            <a:ext cx="2714522" cy="82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100" spc="-150" dirty="0">
                <a:solidFill>
                  <a:schemeClr val="bg1"/>
                </a:solidFill>
                <a:latin typeface="+mj-ea"/>
                <a:ea typeface="+mj-ea"/>
              </a:rPr>
              <a:t>인성 면접  버튼  값  </a:t>
            </a:r>
            <a:r>
              <a:rPr lang="en-US" altLang="ko-KR" sz="1100" spc="-150" dirty="0">
                <a:solidFill>
                  <a:schemeClr val="bg1"/>
                </a:solidFill>
                <a:latin typeface="+mj-ea"/>
                <a:ea typeface="+mj-ea"/>
              </a:rPr>
              <a:t>=   </a:t>
            </a:r>
            <a:r>
              <a:rPr lang="en-US" altLang="ko-KR" sz="1100" spc="-15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1100" spc="-150" dirty="0">
                <a:solidFill>
                  <a:schemeClr val="bg1"/>
                </a:solidFill>
                <a:latin typeface="+mj-ea"/>
                <a:ea typeface="+mj-ea"/>
              </a:rPr>
              <a:t> n s u n </a:t>
            </a:r>
            <a:r>
              <a:rPr lang="en-US" altLang="ko-KR" sz="1100" spc="-150" dirty="0" err="1">
                <a:solidFill>
                  <a:schemeClr val="bg1"/>
                </a:solidFill>
                <a:latin typeface="+mj-ea"/>
                <a:ea typeface="+mj-ea"/>
              </a:rPr>
              <a:t>g_n</a:t>
            </a:r>
            <a:r>
              <a:rPr lang="en-US" altLang="ko-KR" sz="1100" spc="-150" dirty="0">
                <a:solidFill>
                  <a:schemeClr val="bg1"/>
                </a:solidFill>
                <a:latin typeface="+mj-ea"/>
                <a:ea typeface="+mj-ea"/>
              </a:rPr>
              <a:t> u 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spc="-150" dirty="0">
                <a:solidFill>
                  <a:schemeClr val="bg1"/>
                </a:solidFill>
                <a:latin typeface="+mj-ea"/>
                <a:ea typeface="+mj-ea"/>
              </a:rPr>
              <a:t>기술 면접  버튼  값 </a:t>
            </a:r>
            <a:r>
              <a:rPr lang="en-US" altLang="ko-KR" sz="1100" spc="-150" dirty="0">
                <a:solidFill>
                  <a:schemeClr val="bg1"/>
                </a:solidFill>
                <a:latin typeface="+mj-ea"/>
                <a:ea typeface="+mj-ea"/>
              </a:rPr>
              <a:t>=  s k </a:t>
            </a:r>
            <a:r>
              <a:rPr lang="en-US" altLang="ko-KR" sz="1100" spc="-15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1100" spc="-150" dirty="0">
                <a:solidFill>
                  <a:schemeClr val="bg1"/>
                </a:solidFill>
                <a:latin typeface="+mj-ea"/>
                <a:ea typeface="+mj-ea"/>
              </a:rPr>
              <a:t> l </a:t>
            </a:r>
            <a:r>
              <a:rPr lang="en-US" altLang="ko-KR" sz="1100" spc="-150" dirty="0" err="1">
                <a:solidFill>
                  <a:schemeClr val="bg1"/>
                </a:solidFill>
                <a:latin typeface="+mj-ea"/>
                <a:ea typeface="+mj-ea"/>
              </a:rPr>
              <a:t>l</a:t>
            </a:r>
            <a:r>
              <a:rPr lang="en-US" altLang="ko-KR" sz="1100" spc="-150" dirty="0">
                <a:solidFill>
                  <a:schemeClr val="bg1"/>
                </a:solidFill>
                <a:latin typeface="+mj-ea"/>
                <a:ea typeface="+mj-ea"/>
              </a:rPr>
              <a:t> _ n u 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100" spc="-150" dirty="0">
                <a:solidFill>
                  <a:schemeClr val="bg1"/>
                </a:solidFill>
                <a:latin typeface="+mj-ea"/>
                <a:ea typeface="+mj-ea"/>
              </a:rPr>
              <a:t>난이도  버튼  값 </a:t>
            </a:r>
            <a:r>
              <a:rPr lang="en-US" altLang="ko-KR" sz="1100" spc="-150" dirty="0">
                <a:solidFill>
                  <a:schemeClr val="bg1"/>
                </a:solidFill>
                <a:latin typeface="+mj-ea"/>
                <a:ea typeface="+mj-ea"/>
              </a:rPr>
              <a:t>=  l e v e 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CD0F84-A032-4C88-87C5-51950CA084E4}"/>
              </a:ext>
            </a:extLst>
          </p:cNvPr>
          <p:cNvSpPr txBox="1"/>
          <p:nvPr/>
        </p:nvSpPr>
        <p:spPr>
          <a:xfrm>
            <a:off x="276211" y="1344387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[interview_question_setting.html]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573FE8-6B52-43F3-BFB9-DE330CF42725}"/>
              </a:ext>
            </a:extLst>
          </p:cNvPr>
          <p:cNvSpPr/>
          <p:nvPr/>
        </p:nvSpPr>
        <p:spPr>
          <a:xfrm>
            <a:off x="660399" y="2096726"/>
            <a:ext cx="5193412" cy="407194"/>
          </a:xfrm>
          <a:prstGeom prst="rect">
            <a:avLst/>
          </a:prstGeom>
          <a:noFill/>
          <a:ln w="38100">
            <a:solidFill>
              <a:srgbClr val="AE3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CC1121-814F-4B30-8E3A-CDC299B8FD3D}"/>
              </a:ext>
            </a:extLst>
          </p:cNvPr>
          <p:cNvSpPr/>
          <p:nvPr/>
        </p:nvSpPr>
        <p:spPr>
          <a:xfrm>
            <a:off x="3257105" y="3569490"/>
            <a:ext cx="2400432" cy="1131820"/>
          </a:xfrm>
          <a:prstGeom prst="rect">
            <a:avLst/>
          </a:prstGeom>
          <a:noFill/>
          <a:ln w="38100">
            <a:solidFill>
              <a:srgbClr val="AE3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ADB074-5051-4F70-BDF7-3921F9B27BDB}"/>
              </a:ext>
            </a:extLst>
          </p:cNvPr>
          <p:cNvGrpSpPr/>
          <p:nvPr/>
        </p:nvGrpSpPr>
        <p:grpSpPr>
          <a:xfrm>
            <a:off x="5274309" y="158374"/>
            <a:ext cx="6917691" cy="830997"/>
            <a:chOff x="121920" y="118400"/>
            <a:chExt cx="6917691" cy="8309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8920E2-F174-455E-BFE9-D1E5B77AA3C3}"/>
                </a:ext>
              </a:extLst>
            </p:cNvPr>
            <p:cNvSpPr txBox="1"/>
            <p:nvPr/>
          </p:nvSpPr>
          <p:spPr>
            <a:xfrm>
              <a:off x="121920" y="118400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ea typeface="+mj-ea"/>
                </a:rPr>
                <a:t>2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D47672-11A7-4F30-B7DE-DA833862E6C4}"/>
                </a:ext>
              </a:extLst>
            </p:cNvPr>
            <p:cNvSpPr txBox="1"/>
            <p:nvPr/>
          </p:nvSpPr>
          <p:spPr>
            <a:xfrm>
              <a:off x="670560" y="175718"/>
              <a:ext cx="63690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chemeClr val="bg1"/>
                  </a:solidFill>
                  <a:latin typeface="+mj-ea"/>
                  <a:ea typeface="+mj-ea"/>
                </a:rPr>
                <a:t>Interview UI</a:t>
              </a:r>
              <a:r>
                <a:rPr lang="ko-KR" altLang="en-US" sz="4000" spc="-15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altLang="ko-KR" sz="4000" spc="-150" dirty="0">
                  <a:solidFill>
                    <a:schemeClr val="bg1"/>
                  </a:solidFill>
                  <a:latin typeface="+mj-ea"/>
                  <a:ea typeface="+mj-ea"/>
                </a:rPr>
                <a:t>&amp;</a:t>
              </a:r>
              <a:r>
                <a:rPr lang="ko-KR" altLang="en-US" sz="4000" spc="-150" dirty="0">
                  <a:solidFill>
                    <a:schemeClr val="bg1"/>
                  </a:solidFill>
                  <a:latin typeface="+mj-ea"/>
                  <a:ea typeface="+mj-ea"/>
                </a:rPr>
                <a:t> 질문 추출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99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문서 13">
            <a:extLst>
              <a:ext uri="{FF2B5EF4-FFF2-40B4-BE49-F238E27FC236}">
                <a16:creationId xmlns:a16="http://schemas.microsoft.com/office/drawing/2014/main" id="{3E7A12DA-5F97-45F4-97D3-14CC71238C8D}"/>
              </a:ext>
            </a:extLst>
          </p:cNvPr>
          <p:cNvSpPr/>
          <p:nvPr/>
        </p:nvSpPr>
        <p:spPr>
          <a:xfrm flipH="1">
            <a:off x="0" y="3885"/>
            <a:ext cx="12395832" cy="152759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1E921-F907-49D1-8CBB-1CDA9B1812CC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49D03D-F86B-41E4-BB57-B15F9E7E3AAB}"/>
              </a:ext>
            </a:extLst>
          </p:cNvPr>
          <p:cNvSpPr txBox="1"/>
          <p:nvPr/>
        </p:nvSpPr>
        <p:spPr>
          <a:xfrm>
            <a:off x="276647" y="1529448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[views.py]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A9783D5-0FC7-4525-8132-FFAD366799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315" y="2059371"/>
            <a:ext cx="6530739" cy="4481881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7204196A-14B6-4491-BA17-04F9CBCEAECA}"/>
              </a:ext>
            </a:extLst>
          </p:cNvPr>
          <p:cNvGrpSpPr/>
          <p:nvPr/>
        </p:nvGrpSpPr>
        <p:grpSpPr>
          <a:xfrm>
            <a:off x="7148929" y="2953385"/>
            <a:ext cx="5375099" cy="2979963"/>
            <a:chOff x="6871838" y="1959700"/>
            <a:chExt cx="5375099" cy="297996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FE3DCAF-F926-43D6-8015-B567C5443773}"/>
                </a:ext>
              </a:extLst>
            </p:cNvPr>
            <p:cNvGrpSpPr/>
            <p:nvPr/>
          </p:nvGrpSpPr>
          <p:grpSpPr>
            <a:xfrm>
              <a:off x="7303310" y="1991113"/>
              <a:ext cx="2019052" cy="1100160"/>
              <a:chOff x="9227092" y="3134049"/>
              <a:chExt cx="2019052" cy="110016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6369993-AAEE-4FC3-B3E7-F6712BAC62CB}"/>
                  </a:ext>
                </a:extLst>
              </p:cNvPr>
              <p:cNvSpPr txBox="1"/>
              <p:nvPr/>
            </p:nvSpPr>
            <p:spPr>
              <a:xfrm>
                <a:off x="9227092" y="3134049"/>
                <a:ext cx="2019052" cy="426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spc="-150" dirty="0">
                    <a:latin typeface="+mj-ea"/>
                    <a:ea typeface="+mj-ea"/>
                  </a:rPr>
                  <a:t>인성 면접</a:t>
                </a:r>
                <a:endParaRPr lang="en-US" altLang="ko-KR" sz="1600" spc="-150" dirty="0">
                  <a:latin typeface="+mj-ea"/>
                  <a:ea typeface="+mj-ea"/>
                </a:endParaRPr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60B00E6-088B-4418-9D8F-172DEE375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52544" y="321210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9BB29B7-2C1F-4462-A191-831272499E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052544" y="3862299"/>
                <a:ext cx="720000" cy="37191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407490-3693-42FF-9356-8828AE4BB605}"/>
                  </a:ext>
                </a:extLst>
              </p:cNvPr>
              <p:cNvSpPr txBox="1"/>
              <p:nvPr/>
            </p:nvSpPr>
            <p:spPr>
              <a:xfrm>
                <a:off x="9227092" y="3471058"/>
                <a:ext cx="2019052" cy="426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spc="-150" dirty="0">
                    <a:latin typeface="+mj-ea"/>
                    <a:ea typeface="+mj-ea"/>
                  </a:rPr>
                  <a:t>기술 면접</a:t>
                </a:r>
                <a:endParaRPr lang="en-US" altLang="ko-KR" sz="1600" spc="-150" dirty="0">
                  <a:latin typeface="+mj-ea"/>
                  <a:ea typeface="+mj-ea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5D6415-4022-40E3-8988-B6E879BA0A0F}"/>
                  </a:ext>
                </a:extLst>
              </p:cNvPr>
              <p:cNvSpPr txBox="1"/>
              <p:nvPr/>
            </p:nvSpPr>
            <p:spPr>
              <a:xfrm>
                <a:off x="9428836" y="3778275"/>
                <a:ext cx="834452" cy="426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spc="-150" dirty="0">
                    <a:latin typeface="+mj-ea"/>
                    <a:ea typeface="+mj-ea"/>
                  </a:rPr>
                  <a:t>난이도</a:t>
                </a:r>
                <a:endParaRPr lang="en-US" altLang="ko-KR" sz="1600" spc="-15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68703A-17A0-44FE-A30C-92586BC05C14}"/>
                </a:ext>
              </a:extLst>
            </p:cNvPr>
            <p:cNvSpPr txBox="1"/>
            <p:nvPr/>
          </p:nvSpPr>
          <p:spPr>
            <a:xfrm>
              <a:off x="6871839" y="1959700"/>
              <a:ext cx="431471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pc="-150" dirty="0">
                  <a:solidFill>
                    <a:srgbClr val="0F518E"/>
                  </a:solidFill>
                  <a:latin typeface="+mj-ea"/>
                  <a:ea typeface="+mj-ea"/>
                </a:rPr>
                <a:t>1)</a:t>
              </a:r>
            </a:p>
          </p:txBody>
        </p:sp>
        <p:sp>
          <p:nvSpPr>
            <p:cNvPr id="32" name="오른쪽 대괄호 31">
              <a:extLst>
                <a:ext uri="{FF2B5EF4-FFF2-40B4-BE49-F238E27FC236}">
                  <a16:creationId xmlns:a16="http://schemas.microsoft.com/office/drawing/2014/main" id="{622A4200-3CD3-4999-8917-43A5DE0B580B}"/>
                </a:ext>
              </a:extLst>
            </p:cNvPr>
            <p:cNvSpPr/>
            <p:nvPr/>
          </p:nvSpPr>
          <p:spPr>
            <a:xfrm>
              <a:off x="8682433" y="2050578"/>
              <a:ext cx="202224" cy="1042085"/>
            </a:xfrm>
            <a:prstGeom prst="righ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35E96E1-6B48-4EE8-B1CA-CA857C14B0FD}"/>
                </a:ext>
              </a:extLst>
            </p:cNvPr>
            <p:cNvCxnSpPr>
              <a:cxnSpLocks/>
            </p:cNvCxnSpPr>
            <p:nvPr/>
          </p:nvCxnSpPr>
          <p:spPr>
            <a:xfrm>
              <a:off x="8884657" y="2571620"/>
              <a:ext cx="28249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446EFC-E477-4536-8ACF-F254FBC27160}"/>
                </a:ext>
              </a:extLst>
            </p:cNvPr>
            <p:cNvSpPr txBox="1"/>
            <p:nvPr/>
          </p:nvSpPr>
          <p:spPr>
            <a:xfrm>
              <a:off x="9133491" y="2275456"/>
              <a:ext cx="1240683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pc="-150" dirty="0">
                  <a:solidFill>
                    <a:srgbClr val="0F518E"/>
                  </a:solidFill>
                  <a:latin typeface="+mj-ea"/>
                  <a:ea typeface="+mj-ea"/>
                </a:rPr>
                <a:t>P O S T 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224504CA-01DC-4450-A85A-ED4A3E01DC7B}"/>
                </a:ext>
              </a:extLst>
            </p:cNvPr>
            <p:cNvCxnSpPr>
              <a:cxnSpLocks/>
            </p:cNvCxnSpPr>
            <p:nvPr/>
          </p:nvCxnSpPr>
          <p:spPr>
            <a:xfrm>
              <a:off x="9911298" y="2571620"/>
              <a:ext cx="28249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86D7924-D2C8-4C39-AC53-929A5575B24B}"/>
                </a:ext>
              </a:extLst>
            </p:cNvPr>
            <p:cNvGrpSpPr/>
            <p:nvPr/>
          </p:nvGrpSpPr>
          <p:grpSpPr>
            <a:xfrm>
              <a:off x="10227885" y="1991113"/>
              <a:ext cx="2019052" cy="1100160"/>
              <a:chOff x="8523973" y="3836763"/>
              <a:chExt cx="2019052" cy="110016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D02791-3120-47AA-944C-7EF309264412}"/>
                  </a:ext>
                </a:extLst>
              </p:cNvPr>
              <p:cNvSpPr txBox="1"/>
              <p:nvPr/>
            </p:nvSpPr>
            <p:spPr>
              <a:xfrm>
                <a:off x="8523973" y="3836763"/>
                <a:ext cx="2019052" cy="426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spc="-150" dirty="0" err="1">
                    <a:latin typeface="+mj-ea"/>
                    <a:ea typeface="+mj-ea"/>
                  </a:rPr>
                  <a:t>insung_num</a:t>
                </a:r>
                <a:endParaRPr lang="en-US" altLang="ko-KR" sz="1600" spc="-150" dirty="0">
                  <a:latin typeface="+mj-ea"/>
                  <a:ea typeface="+mj-ea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216931-6440-4773-85DA-C74321A99ADB}"/>
                  </a:ext>
                </a:extLst>
              </p:cNvPr>
              <p:cNvSpPr txBox="1"/>
              <p:nvPr/>
            </p:nvSpPr>
            <p:spPr>
              <a:xfrm>
                <a:off x="8523973" y="4173772"/>
                <a:ext cx="2019052" cy="426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spc="-150" dirty="0" err="1">
                    <a:latin typeface="+mj-ea"/>
                    <a:ea typeface="+mj-ea"/>
                  </a:rPr>
                  <a:t>skill_num</a:t>
                </a:r>
                <a:endParaRPr lang="en-US" altLang="ko-KR" sz="1600" spc="-150" dirty="0">
                  <a:latin typeface="+mj-ea"/>
                  <a:ea typeface="+mj-ea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915E5F-B96C-4AD4-B5DE-C7854F9B088A}"/>
                  </a:ext>
                </a:extLst>
              </p:cNvPr>
              <p:cNvSpPr txBox="1"/>
              <p:nvPr/>
            </p:nvSpPr>
            <p:spPr>
              <a:xfrm>
                <a:off x="8523973" y="4510781"/>
                <a:ext cx="834452" cy="426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spc="-150" dirty="0">
                    <a:latin typeface="+mj-ea"/>
                    <a:ea typeface="+mj-ea"/>
                  </a:rPr>
                  <a:t>level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EF3D78F-F685-4333-8EA2-BB65CF8C3629}"/>
                </a:ext>
              </a:extLst>
            </p:cNvPr>
            <p:cNvSpPr txBox="1"/>
            <p:nvPr/>
          </p:nvSpPr>
          <p:spPr>
            <a:xfrm>
              <a:off x="6871838" y="3429000"/>
              <a:ext cx="431471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pc="-150" dirty="0">
                  <a:solidFill>
                    <a:srgbClr val="0F518E"/>
                  </a:solidFill>
                  <a:latin typeface="+mj-ea"/>
                  <a:ea typeface="+mj-ea"/>
                </a:rPr>
                <a:t>2)</a:t>
              </a: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BC16261-4656-43A5-B9C2-F5458F33233F}"/>
                </a:ext>
              </a:extLst>
            </p:cNvPr>
            <p:cNvGrpSpPr/>
            <p:nvPr/>
          </p:nvGrpSpPr>
          <p:grpSpPr>
            <a:xfrm>
              <a:off x="7303310" y="3470171"/>
              <a:ext cx="2019052" cy="1469492"/>
              <a:chOff x="8523973" y="3836763"/>
              <a:chExt cx="2019052" cy="1469492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7EAB8A2-D491-45C3-B975-B8B8D6B64D98}"/>
                  </a:ext>
                </a:extLst>
              </p:cNvPr>
              <p:cNvSpPr txBox="1"/>
              <p:nvPr/>
            </p:nvSpPr>
            <p:spPr>
              <a:xfrm>
                <a:off x="8523973" y="3836763"/>
                <a:ext cx="2019052" cy="426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spc="-150" dirty="0">
                    <a:latin typeface="+mj-ea"/>
                    <a:ea typeface="+mj-ea"/>
                  </a:rPr>
                  <a:t>&lt;</a:t>
                </a:r>
                <a:r>
                  <a:rPr lang="ko-KR" altLang="en-US" sz="1600" spc="-150" dirty="0">
                    <a:latin typeface="+mj-ea"/>
                    <a:ea typeface="+mj-ea"/>
                  </a:rPr>
                  <a:t>문자형</a:t>
                </a:r>
                <a:r>
                  <a:rPr lang="en-US" altLang="ko-KR" sz="1600" spc="-150" dirty="0">
                    <a:latin typeface="+mj-ea"/>
                    <a:ea typeface="+mj-ea"/>
                  </a:rPr>
                  <a:t>&gt;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256D6AF-C74C-4FE3-B34C-0122D1DE453B}"/>
                  </a:ext>
                </a:extLst>
              </p:cNvPr>
              <p:cNvSpPr txBox="1"/>
              <p:nvPr/>
            </p:nvSpPr>
            <p:spPr>
              <a:xfrm>
                <a:off x="8523973" y="4173772"/>
                <a:ext cx="2019052" cy="795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spc="-150" dirty="0" err="1">
                    <a:latin typeface="+mj-ea"/>
                    <a:ea typeface="+mj-ea"/>
                  </a:rPr>
                  <a:t>insung_num</a:t>
                </a:r>
                <a:endParaRPr lang="en-US" altLang="ko-KR" sz="1600" spc="-150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spc="-150" dirty="0">
                  <a:latin typeface="+mj-ea"/>
                  <a:ea typeface="+mj-ea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EBE30CB-D94B-4B6C-BFB0-E69D77918FC5}"/>
                  </a:ext>
                </a:extLst>
              </p:cNvPr>
              <p:cNvSpPr txBox="1"/>
              <p:nvPr/>
            </p:nvSpPr>
            <p:spPr>
              <a:xfrm>
                <a:off x="8523973" y="4510781"/>
                <a:ext cx="1307290" cy="795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spc="-150" dirty="0" err="1">
                    <a:latin typeface="+mj-ea"/>
                    <a:ea typeface="+mj-ea"/>
                  </a:rPr>
                  <a:t>skill_num</a:t>
                </a:r>
                <a:endParaRPr lang="en-US" altLang="ko-KR" sz="1600" spc="-150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spc="-150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EC03F2EA-B00D-4560-BD16-75F75B596D8B}"/>
                </a:ext>
              </a:extLst>
            </p:cNvPr>
            <p:cNvCxnSpPr>
              <a:cxnSpLocks/>
            </p:cNvCxnSpPr>
            <p:nvPr/>
          </p:nvCxnSpPr>
          <p:spPr>
            <a:xfrm>
              <a:off x="8541187" y="4154528"/>
              <a:ext cx="28249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8EBFA74-15AD-4E20-A21B-7D26560FB2C7}"/>
                </a:ext>
              </a:extLst>
            </p:cNvPr>
            <p:cNvGrpSpPr/>
            <p:nvPr/>
          </p:nvGrpSpPr>
          <p:grpSpPr>
            <a:xfrm>
              <a:off x="9052030" y="3470171"/>
              <a:ext cx="2019052" cy="1469492"/>
              <a:chOff x="8523973" y="3836763"/>
              <a:chExt cx="2019052" cy="1469492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8190A4-287D-4CB8-A1F7-769272876D59}"/>
                  </a:ext>
                </a:extLst>
              </p:cNvPr>
              <p:cNvSpPr txBox="1"/>
              <p:nvPr/>
            </p:nvSpPr>
            <p:spPr>
              <a:xfrm>
                <a:off x="8523973" y="3836763"/>
                <a:ext cx="2019052" cy="426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spc="-150" dirty="0">
                    <a:latin typeface="+mj-ea"/>
                    <a:ea typeface="+mj-ea"/>
                  </a:rPr>
                  <a:t>&lt;</a:t>
                </a:r>
                <a:r>
                  <a:rPr lang="ko-KR" altLang="en-US" sz="1600" spc="-150" dirty="0">
                    <a:latin typeface="+mj-ea"/>
                    <a:ea typeface="+mj-ea"/>
                  </a:rPr>
                  <a:t>숫자형</a:t>
                </a:r>
                <a:r>
                  <a:rPr lang="en-US" altLang="ko-KR" sz="1600" spc="-150" dirty="0">
                    <a:latin typeface="+mj-ea"/>
                    <a:ea typeface="+mj-ea"/>
                  </a:rPr>
                  <a:t>&gt;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183DF0-F392-4082-9E2D-CFCFA4285DEB}"/>
                  </a:ext>
                </a:extLst>
              </p:cNvPr>
              <p:cNvSpPr txBox="1"/>
              <p:nvPr/>
            </p:nvSpPr>
            <p:spPr>
              <a:xfrm>
                <a:off x="8523973" y="4173772"/>
                <a:ext cx="2019052" cy="795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spc="-150" dirty="0" err="1">
                    <a:latin typeface="+mj-ea"/>
                    <a:ea typeface="+mj-ea"/>
                  </a:rPr>
                  <a:t>insung_num</a:t>
                </a:r>
                <a:endParaRPr lang="en-US" altLang="ko-KR" sz="1600" spc="-150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spc="-150" dirty="0">
                  <a:latin typeface="+mj-ea"/>
                  <a:ea typeface="+mj-ea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93F1DA1-6CE7-4305-ABDF-4C43356C1067}"/>
                  </a:ext>
                </a:extLst>
              </p:cNvPr>
              <p:cNvSpPr txBox="1"/>
              <p:nvPr/>
            </p:nvSpPr>
            <p:spPr>
              <a:xfrm>
                <a:off x="8523973" y="4510781"/>
                <a:ext cx="1307290" cy="795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spc="-150" dirty="0" err="1">
                    <a:latin typeface="+mj-ea"/>
                    <a:ea typeface="+mj-ea"/>
                  </a:rPr>
                  <a:t>skill_num</a:t>
                </a:r>
                <a:endParaRPr lang="en-US" altLang="ko-KR" sz="1600" spc="-150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spc="-150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54F04D4-415E-494E-8EFF-A37B5EEC1AF3}"/>
              </a:ext>
            </a:extLst>
          </p:cNvPr>
          <p:cNvSpPr/>
          <p:nvPr/>
        </p:nvSpPr>
        <p:spPr>
          <a:xfrm>
            <a:off x="461897" y="3269140"/>
            <a:ext cx="3260358" cy="1450641"/>
          </a:xfrm>
          <a:prstGeom prst="rect">
            <a:avLst/>
          </a:prstGeom>
          <a:noFill/>
          <a:ln w="38100">
            <a:solidFill>
              <a:srgbClr val="AE3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683EDB8-97B1-4A3C-9C50-6CAC98AAD42A}"/>
              </a:ext>
            </a:extLst>
          </p:cNvPr>
          <p:cNvGrpSpPr/>
          <p:nvPr/>
        </p:nvGrpSpPr>
        <p:grpSpPr>
          <a:xfrm>
            <a:off x="5274309" y="158374"/>
            <a:ext cx="6917691" cy="830997"/>
            <a:chOff x="121920" y="118400"/>
            <a:chExt cx="6917691" cy="83099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698A9D-3598-44F1-8786-040575549BB7}"/>
                </a:ext>
              </a:extLst>
            </p:cNvPr>
            <p:cNvSpPr txBox="1"/>
            <p:nvPr/>
          </p:nvSpPr>
          <p:spPr>
            <a:xfrm>
              <a:off x="121920" y="118400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ea typeface="+mj-ea"/>
                </a:rPr>
                <a:t>2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B4216A8-33F2-4503-B35F-7A7AFDE8A280}"/>
                </a:ext>
              </a:extLst>
            </p:cNvPr>
            <p:cNvSpPr txBox="1"/>
            <p:nvPr/>
          </p:nvSpPr>
          <p:spPr>
            <a:xfrm>
              <a:off x="670560" y="175718"/>
              <a:ext cx="63690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chemeClr val="bg1"/>
                  </a:solidFill>
                  <a:latin typeface="+mj-ea"/>
                  <a:ea typeface="+mj-ea"/>
                </a:rPr>
                <a:t>Interview UI</a:t>
              </a:r>
              <a:r>
                <a:rPr lang="ko-KR" altLang="en-US" sz="4000" spc="-15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altLang="ko-KR" sz="4000" spc="-150" dirty="0">
                  <a:solidFill>
                    <a:schemeClr val="bg1"/>
                  </a:solidFill>
                  <a:latin typeface="+mj-ea"/>
                  <a:ea typeface="+mj-ea"/>
                </a:rPr>
                <a:t>&amp;</a:t>
              </a:r>
              <a:r>
                <a:rPr lang="ko-KR" altLang="en-US" sz="4000" spc="-150" dirty="0">
                  <a:solidFill>
                    <a:schemeClr val="bg1"/>
                  </a:solidFill>
                  <a:latin typeface="+mj-ea"/>
                  <a:ea typeface="+mj-ea"/>
                </a:rPr>
                <a:t> 질문 추출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문서 13">
            <a:extLst>
              <a:ext uri="{FF2B5EF4-FFF2-40B4-BE49-F238E27FC236}">
                <a16:creationId xmlns:a16="http://schemas.microsoft.com/office/drawing/2014/main" id="{3E7A12DA-5F97-45F4-97D3-14CC71238C8D}"/>
              </a:ext>
            </a:extLst>
          </p:cNvPr>
          <p:cNvSpPr/>
          <p:nvPr/>
        </p:nvSpPr>
        <p:spPr>
          <a:xfrm flipH="1">
            <a:off x="0" y="3885"/>
            <a:ext cx="12395832" cy="152759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1E921-F907-49D1-8CBB-1CDA9B1812CC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49D03D-F86B-41E4-BB57-B15F9E7E3AAB}"/>
              </a:ext>
            </a:extLst>
          </p:cNvPr>
          <p:cNvSpPr txBox="1"/>
          <p:nvPr/>
        </p:nvSpPr>
        <p:spPr>
          <a:xfrm>
            <a:off x="276647" y="1529448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[views.py]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A9783D5-0FC7-4525-8132-FFAD366799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315" y="2059371"/>
            <a:ext cx="6530739" cy="448188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AD96545-C9EB-4E5C-8704-1AB3835DDC76}"/>
              </a:ext>
            </a:extLst>
          </p:cNvPr>
          <p:cNvSpPr/>
          <p:nvPr/>
        </p:nvSpPr>
        <p:spPr>
          <a:xfrm>
            <a:off x="443424" y="4774667"/>
            <a:ext cx="6280649" cy="1515297"/>
          </a:xfrm>
          <a:prstGeom prst="rect">
            <a:avLst/>
          </a:prstGeom>
          <a:noFill/>
          <a:ln w="38100">
            <a:solidFill>
              <a:srgbClr val="AE3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2D88547-7F8C-4578-AF23-EB8DA9156C09}"/>
              </a:ext>
            </a:extLst>
          </p:cNvPr>
          <p:cNvGrpSpPr/>
          <p:nvPr/>
        </p:nvGrpSpPr>
        <p:grpSpPr>
          <a:xfrm>
            <a:off x="6974163" y="2350837"/>
            <a:ext cx="5044858" cy="2423830"/>
            <a:chOff x="6944414" y="2059371"/>
            <a:chExt cx="5044858" cy="24238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68703A-17A0-44FE-A30C-92586BC05C14}"/>
                </a:ext>
              </a:extLst>
            </p:cNvPr>
            <p:cNvSpPr txBox="1"/>
            <p:nvPr/>
          </p:nvSpPr>
          <p:spPr>
            <a:xfrm>
              <a:off x="6944414" y="2059371"/>
              <a:ext cx="431471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pc="-150" dirty="0">
                  <a:solidFill>
                    <a:srgbClr val="0F518E"/>
                  </a:solidFill>
                  <a:latin typeface="+mj-ea"/>
                  <a:ea typeface="+mj-ea"/>
                </a:rPr>
                <a:t>3)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D02791-3120-47AA-944C-7EF309264412}"/>
                </a:ext>
              </a:extLst>
            </p:cNvPr>
            <p:cNvSpPr txBox="1"/>
            <p:nvPr/>
          </p:nvSpPr>
          <p:spPr>
            <a:xfrm>
              <a:off x="7278186" y="2059371"/>
              <a:ext cx="4550296" cy="22728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spc="-150" dirty="0" err="1">
                  <a:latin typeface="+mj-ea"/>
                  <a:ea typeface="+mj-ea"/>
                </a:rPr>
                <a:t>question_list</a:t>
              </a:r>
              <a:r>
                <a:rPr lang="en-US" altLang="ko-KR" sz="1600" spc="-150" dirty="0">
                  <a:latin typeface="+mj-ea"/>
                  <a:ea typeface="+mj-ea"/>
                </a:rPr>
                <a:t> = </a:t>
              </a:r>
              <a:r>
                <a:rPr lang="ko-KR" altLang="en-US" sz="1600" spc="-150" dirty="0">
                  <a:latin typeface="+mj-ea"/>
                  <a:ea typeface="+mj-ea"/>
                </a:rPr>
                <a:t>인성 질문 랜덤 추출</a:t>
              </a:r>
              <a:endParaRPr lang="en-US" altLang="ko-KR" sz="1600" spc="-150" dirty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spc="-150" dirty="0" err="1">
                  <a:latin typeface="+mj-ea"/>
                  <a:ea typeface="+mj-ea"/>
                </a:rPr>
                <a:t>question_cla</a:t>
              </a:r>
              <a:r>
                <a:rPr lang="en-US" altLang="ko-KR" sz="1600" spc="-150" dirty="0">
                  <a:latin typeface="+mj-ea"/>
                  <a:ea typeface="+mj-ea"/>
                </a:rPr>
                <a:t> = 0 </a:t>
              </a:r>
              <a:r>
                <a:rPr lang="en-US" altLang="ko-KR" sz="1600" spc="-150" dirty="0">
                  <a:latin typeface="+mj-ea"/>
                  <a:ea typeface="+mj-ea"/>
                  <a:sym typeface="Wingdings" panose="05000000000000000000" pitchFamily="2" charset="2"/>
                </a:rPr>
                <a:t> </a:t>
              </a:r>
              <a:r>
                <a:rPr lang="ko-KR" altLang="en-US" sz="1600" spc="-150" dirty="0">
                  <a:latin typeface="+mj-ea"/>
                  <a:ea typeface="+mj-ea"/>
                </a:rPr>
                <a:t>분류 의미 </a:t>
              </a:r>
              <a:endParaRPr lang="en-US" altLang="ko-KR" sz="1600" spc="-150" dirty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spc="-150" dirty="0" err="1">
                  <a:latin typeface="+mj-ea"/>
                  <a:ea typeface="+mj-ea"/>
                </a:rPr>
                <a:t>question_dif</a:t>
              </a:r>
              <a:r>
                <a:rPr lang="en-US" altLang="ko-KR" sz="1600" spc="-150" dirty="0">
                  <a:latin typeface="+mj-ea"/>
                  <a:ea typeface="+mj-ea"/>
                </a:rPr>
                <a:t> = 0 </a:t>
              </a:r>
              <a:r>
                <a:rPr lang="en-US" altLang="ko-KR" sz="1600" spc="-150" dirty="0">
                  <a:latin typeface="+mj-ea"/>
                  <a:ea typeface="+mj-ea"/>
                  <a:sym typeface="Wingdings" panose="05000000000000000000" pitchFamily="2" charset="2"/>
                </a:rPr>
                <a:t> </a:t>
              </a:r>
              <a:r>
                <a:rPr lang="ko-KR" altLang="en-US" sz="1600" spc="-150" dirty="0">
                  <a:latin typeface="+mj-ea"/>
                  <a:ea typeface="+mj-ea"/>
                  <a:sym typeface="Wingdings" panose="05000000000000000000" pitchFamily="2" charset="2"/>
                </a:rPr>
                <a:t>인성 질문은 난이도 무</a:t>
              </a:r>
              <a:endParaRPr lang="en-US" altLang="ko-KR" sz="1600" spc="-150" dirty="0">
                <a:latin typeface="+mj-ea"/>
                <a:ea typeface="+mj-ea"/>
                <a:sym typeface="Wingdings" panose="05000000000000000000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spc="-150" dirty="0" err="1">
                  <a:latin typeface="+mj-ea"/>
                  <a:ea typeface="+mj-ea"/>
                  <a:sym typeface="Wingdings" panose="05000000000000000000" pitchFamily="2" charset="2"/>
                </a:rPr>
                <a:t>order_by</a:t>
              </a:r>
              <a:r>
                <a:rPr lang="en-US" altLang="ko-KR" sz="1600" spc="-150" dirty="0">
                  <a:latin typeface="+mj-ea"/>
                  <a:ea typeface="+mj-ea"/>
                  <a:sym typeface="Wingdings" panose="05000000000000000000" pitchFamily="2" charset="2"/>
                </a:rPr>
                <a:t>(?)  </a:t>
              </a:r>
              <a:r>
                <a:rPr lang="ko-KR" altLang="en-US" sz="1600" spc="-150" dirty="0">
                  <a:latin typeface="+mj-ea"/>
                  <a:ea typeface="+mj-ea"/>
                  <a:sym typeface="Wingdings" panose="05000000000000000000" pitchFamily="2" charset="2"/>
                </a:rPr>
                <a:t>랜덤</a:t>
              </a:r>
              <a:r>
                <a:rPr lang="en-US" altLang="ko-KR" sz="1600" spc="-150" dirty="0">
                  <a:latin typeface="+mj-ea"/>
                  <a:ea typeface="+mj-ea"/>
                  <a:sym typeface="Wingdings" panose="05000000000000000000" pitchFamily="2" charset="2"/>
                </a:rPr>
                <a:t>/ </a:t>
              </a:r>
              <a:r>
                <a:rPr lang="ko-KR" altLang="en-US" sz="1600" spc="-150" dirty="0">
                  <a:latin typeface="+mj-ea"/>
                  <a:ea typeface="+mj-ea"/>
                  <a:sym typeface="Wingdings" panose="05000000000000000000" pitchFamily="2" charset="2"/>
                </a:rPr>
                <a:t>무작위로 질문 추출 </a:t>
              </a:r>
              <a:endParaRPr lang="en-US" altLang="ko-KR" sz="1600" spc="-150" dirty="0">
                <a:latin typeface="+mj-ea"/>
                <a:ea typeface="+mj-ea"/>
                <a:sym typeface="Wingdings" panose="05000000000000000000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spc="-150" dirty="0">
                  <a:latin typeface="+mj-ea"/>
                  <a:ea typeface="+mj-ea"/>
                  <a:sym typeface="Wingdings" panose="05000000000000000000" pitchFamily="2" charset="2"/>
                </a:rPr>
                <a:t>[0: </a:t>
              </a:r>
              <a:r>
                <a:rPr lang="en-US" altLang="ko-KR" sz="1600" spc="-150" dirty="0" err="1">
                  <a:latin typeface="+mj-ea"/>
                  <a:ea typeface="+mj-ea"/>
                  <a:sym typeface="Wingdings" panose="05000000000000000000" pitchFamily="2" charset="2"/>
                </a:rPr>
                <a:t>insung_num</a:t>
              </a:r>
              <a:r>
                <a:rPr lang="en-US" altLang="ko-KR" sz="1600" spc="-150" dirty="0">
                  <a:latin typeface="+mj-ea"/>
                  <a:ea typeface="+mj-ea"/>
                  <a:sym typeface="Wingdings" panose="05000000000000000000" pitchFamily="2" charset="2"/>
                </a:rPr>
                <a:t>] --&gt; [0 :          5 ]  </a:t>
              </a:r>
              <a:r>
                <a:rPr lang="ko-KR" altLang="en-US" sz="1600" spc="-150" dirty="0">
                  <a:latin typeface="+mj-ea"/>
                  <a:ea typeface="+mj-ea"/>
                  <a:sym typeface="Wingdings" panose="05000000000000000000" pitchFamily="2" charset="2"/>
                </a:rPr>
                <a:t>인성 질문 </a:t>
              </a:r>
              <a:r>
                <a:rPr lang="en-US" altLang="ko-KR" sz="1600" spc="-150" dirty="0">
                  <a:latin typeface="+mj-ea"/>
                  <a:ea typeface="+mj-ea"/>
                  <a:sym typeface="Wingdings" panose="05000000000000000000" pitchFamily="2" charset="2"/>
                </a:rPr>
                <a:t>5</a:t>
              </a:r>
              <a:r>
                <a:rPr lang="ko-KR" altLang="en-US" sz="1600" spc="-150" dirty="0">
                  <a:latin typeface="+mj-ea"/>
                  <a:ea typeface="+mj-ea"/>
                  <a:sym typeface="Wingdings" panose="05000000000000000000" pitchFamily="2" charset="2"/>
                </a:rPr>
                <a:t>개 추출</a:t>
              </a:r>
              <a:endParaRPr lang="en-US" altLang="ko-KR" sz="1600" spc="-150" dirty="0">
                <a:latin typeface="+mj-ea"/>
                <a:ea typeface="+mj-ea"/>
                <a:sym typeface="Wingdings" panose="05000000000000000000" pitchFamily="2" charset="2"/>
              </a:endParaRPr>
            </a:p>
            <a:p>
              <a:pPr>
                <a:lnSpc>
                  <a:spcPct val="150000"/>
                </a:lnSpc>
              </a:pPr>
              <a:endParaRPr lang="en-US" altLang="ko-KR" sz="1600" spc="-150" dirty="0">
                <a:latin typeface="+mj-ea"/>
                <a:ea typeface="+mj-ea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C6DBEE4-2AB9-406E-A051-6A931650642A}"/>
                </a:ext>
              </a:extLst>
            </p:cNvPr>
            <p:cNvSpPr txBox="1"/>
            <p:nvPr/>
          </p:nvSpPr>
          <p:spPr>
            <a:xfrm>
              <a:off x="7278186" y="4057059"/>
              <a:ext cx="4550296" cy="4261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spc="-150" dirty="0">
                  <a:latin typeface="+mj-ea"/>
                  <a:ea typeface="+mj-ea"/>
                </a:rPr>
                <a:t>question_list1 = </a:t>
              </a:r>
              <a:r>
                <a:rPr lang="ko-KR" altLang="en-US" sz="1600" spc="-150" dirty="0">
                  <a:latin typeface="+mj-ea"/>
                  <a:ea typeface="+mj-ea"/>
                </a:rPr>
                <a:t>기술 면접  랜덤 추출</a:t>
              </a:r>
              <a:endParaRPr lang="en-US" altLang="ko-KR" sz="1600" spc="-150" dirty="0">
                <a:latin typeface="+mj-ea"/>
                <a:ea typeface="+mj-ea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7CAD18B-1C2C-4D21-82B0-7C0D908B2C43}"/>
                </a:ext>
              </a:extLst>
            </p:cNvPr>
            <p:cNvCxnSpPr>
              <a:cxnSpLocks/>
            </p:cNvCxnSpPr>
            <p:nvPr/>
          </p:nvCxnSpPr>
          <p:spPr>
            <a:xfrm>
              <a:off x="7117395" y="4057059"/>
              <a:ext cx="4871877" cy="0"/>
            </a:xfrm>
            <a:prstGeom prst="line">
              <a:avLst/>
            </a:prstGeom>
            <a:ln>
              <a:solidFill>
                <a:srgbClr val="0F51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97CA008-52CC-4B75-B9B3-9D118C548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05486" y="3627143"/>
              <a:ext cx="308807" cy="27888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F1C4E1-C2D4-459B-95A1-077867BC19E2}"/>
              </a:ext>
            </a:extLst>
          </p:cNvPr>
          <p:cNvGrpSpPr/>
          <p:nvPr/>
        </p:nvGrpSpPr>
        <p:grpSpPr>
          <a:xfrm>
            <a:off x="7048998" y="5177510"/>
            <a:ext cx="4699578" cy="467885"/>
            <a:chOff x="6959021" y="4560673"/>
            <a:chExt cx="4699578" cy="46788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EF3D78F-F685-4333-8EA2-BB65CF8C3629}"/>
                </a:ext>
              </a:extLst>
            </p:cNvPr>
            <p:cNvSpPr txBox="1"/>
            <p:nvPr/>
          </p:nvSpPr>
          <p:spPr>
            <a:xfrm>
              <a:off x="6959021" y="4560673"/>
              <a:ext cx="431471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pc="-150" dirty="0">
                  <a:solidFill>
                    <a:srgbClr val="0F518E"/>
                  </a:solidFill>
                  <a:latin typeface="+mj-ea"/>
                  <a:ea typeface="+mj-ea"/>
                </a:rPr>
                <a:t>4)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4062F35-FAD0-4AC3-882A-0E8F2B838143}"/>
                </a:ext>
              </a:extLst>
            </p:cNvPr>
            <p:cNvSpPr txBox="1"/>
            <p:nvPr/>
          </p:nvSpPr>
          <p:spPr>
            <a:xfrm>
              <a:off x="7292792" y="4569834"/>
              <a:ext cx="4365807" cy="4238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spc="-150" dirty="0">
                  <a:latin typeface="+mj-ea"/>
                  <a:ea typeface="+mj-ea"/>
                </a:rPr>
                <a:t>위 내용  </a:t>
              </a:r>
              <a:r>
                <a:rPr lang="en-US" altLang="ko-KR" sz="1600" spc="-150" dirty="0">
                  <a:latin typeface="+mj-ea"/>
                  <a:ea typeface="+mj-ea"/>
                  <a:sym typeface="Wingdings" panose="05000000000000000000" pitchFamily="2" charset="2"/>
                </a:rPr>
                <a:t> context</a:t>
              </a:r>
              <a:r>
                <a:rPr lang="ko-KR" altLang="en-US" sz="1600" spc="-150" dirty="0">
                  <a:latin typeface="+mj-ea"/>
                  <a:ea typeface="+mj-ea"/>
                  <a:sym typeface="Wingdings" panose="05000000000000000000" pitchFamily="2" charset="2"/>
                </a:rPr>
                <a:t>로 값을 받고 </a:t>
              </a:r>
              <a:r>
                <a:rPr lang="en-US" altLang="ko-KR" sz="1600" spc="-150" dirty="0">
                  <a:latin typeface="+mj-ea"/>
                  <a:ea typeface="+mj-ea"/>
                  <a:sym typeface="Wingdings" panose="05000000000000000000" pitchFamily="2" charset="2"/>
                </a:rPr>
                <a:t>    render</a:t>
              </a:r>
              <a:endParaRPr lang="en-US" altLang="ko-KR" sz="1600" spc="-150" dirty="0">
                <a:latin typeface="+mj-ea"/>
                <a:ea typeface="+mj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8F91B1-BA9B-435A-B08F-B924760A933D}"/>
              </a:ext>
            </a:extLst>
          </p:cNvPr>
          <p:cNvGrpSpPr/>
          <p:nvPr/>
        </p:nvGrpSpPr>
        <p:grpSpPr>
          <a:xfrm>
            <a:off x="5274309" y="158374"/>
            <a:ext cx="6917691" cy="830997"/>
            <a:chOff x="121920" y="118400"/>
            <a:chExt cx="6917691" cy="83099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52F2C9-921D-424E-8981-7D4742C50C07}"/>
                </a:ext>
              </a:extLst>
            </p:cNvPr>
            <p:cNvSpPr txBox="1"/>
            <p:nvPr/>
          </p:nvSpPr>
          <p:spPr>
            <a:xfrm>
              <a:off x="121920" y="118400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ea typeface="+mj-ea"/>
                </a:rPr>
                <a:t>2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B08449-1C2C-41B3-96D8-11AA0A0D812A}"/>
                </a:ext>
              </a:extLst>
            </p:cNvPr>
            <p:cNvSpPr txBox="1"/>
            <p:nvPr/>
          </p:nvSpPr>
          <p:spPr>
            <a:xfrm>
              <a:off x="670560" y="175718"/>
              <a:ext cx="63690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chemeClr val="bg1"/>
                  </a:solidFill>
                  <a:latin typeface="+mj-ea"/>
                  <a:ea typeface="+mj-ea"/>
                </a:rPr>
                <a:t>Interview UI</a:t>
              </a:r>
              <a:r>
                <a:rPr lang="ko-KR" altLang="en-US" sz="4000" spc="-15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altLang="ko-KR" sz="4000" spc="-150" dirty="0">
                  <a:solidFill>
                    <a:schemeClr val="bg1"/>
                  </a:solidFill>
                  <a:latin typeface="+mj-ea"/>
                  <a:ea typeface="+mj-ea"/>
                </a:rPr>
                <a:t>&amp;</a:t>
              </a:r>
              <a:r>
                <a:rPr lang="ko-KR" altLang="en-US" sz="4000" spc="-150" dirty="0">
                  <a:solidFill>
                    <a:schemeClr val="bg1"/>
                  </a:solidFill>
                  <a:latin typeface="+mj-ea"/>
                  <a:ea typeface="+mj-ea"/>
                </a:rPr>
                <a:t> 질문 추출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000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2CC3CC-6130-4384-9FEA-35182870C37B}"/>
              </a:ext>
            </a:extLst>
          </p:cNvPr>
          <p:cNvSpPr/>
          <p:nvPr/>
        </p:nvSpPr>
        <p:spPr>
          <a:xfrm>
            <a:off x="481567" y="1701552"/>
            <a:ext cx="5413594" cy="491132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6BD9F0-AF51-4E46-8841-32518A0028E8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E34B70-481C-44F5-99CD-BE08FF33C7EC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1E921-F907-49D1-8CBB-1CDA9B1812CC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D7D9DA-89CC-4495-9785-F603F73C3269}"/>
              </a:ext>
            </a:extLst>
          </p:cNvPr>
          <p:cNvSpPr/>
          <p:nvPr/>
        </p:nvSpPr>
        <p:spPr>
          <a:xfrm>
            <a:off x="6314157" y="2340256"/>
            <a:ext cx="5396276" cy="264877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5A7A8-FE2A-4FEF-AEE7-CB91E70EFD73}"/>
              </a:ext>
            </a:extLst>
          </p:cNvPr>
          <p:cNvSpPr txBox="1"/>
          <p:nvPr/>
        </p:nvSpPr>
        <p:spPr>
          <a:xfrm>
            <a:off x="121920" y="1184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j-lt"/>
                <a:ea typeface="+mj-ea"/>
              </a:rPr>
              <a:t>3</a:t>
            </a:r>
            <a:endParaRPr lang="ko-KR" altLang="en-US" sz="4800" b="1" dirty="0">
              <a:latin typeface="+mj-lt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201764-09F1-47C4-B66C-C489E9D6F37C}"/>
              </a:ext>
            </a:extLst>
          </p:cNvPr>
          <p:cNvSpPr txBox="1"/>
          <p:nvPr/>
        </p:nvSpPr>
        <p:spPr>
          <a:xfrm>
            <a:off x="670560" y="175718"/>
            <a:ext cx="20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latin typeface="+mj-ea"/>
                <a:ea typeface="+mj-ea"/>
              </a:rPr>
              <a:t>영상 기능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73AF4-C1DA-45BB-95EB-3E2C4BD9DB26}"/>
              </a:ext>
            </a:extLst>
          </p:cNvPr>
          <p:cNvSpPr txBox="1"/>
          <p:nvPr/>
        </p:nvSpPr>
        <p:spPr>
          <a:xfrm>
            <a:off x="538480" y="1178165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 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3.1 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타이머 불러오기 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&lt;/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C22FFA-F7E4-4F94-9036-4CCE140328B2}"/>
              </a:ext>
            </a:extLst>
          </p:cNvPr>
          <p:cNvSpPr txBox="1"/>
          <p:nvPr/>
        </p:nvSpPr>
        <p:spPr>
          <a:xfrm>
            <a:off x="6296841" y="5156445"/>
            <a:ext cx="4365807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set </a:t>
            </a:r>
            <a:r>
              <a:rPr lang="en-US" altLang="ko-KR" sz="1600" spc="-150" dirty="0" err="1">
                <a:solidFill>
                  <a:srgbClr val="0F518E"/>
                </a:solidFill>
                <a:latin typeface="+mj-ea"/>
                <a:ea typeface="+mj-ea"/>
              </a:rPr>
              <a:t>Intertval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() 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함수를 이용해 구현</a:t>
            </a: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한 질문 당 제한 시간 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: 90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초</a:t>
            </a: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B0F325-2028-4136-8B33-67A04EBF69C4}"/>
              </a:ext>
            </a:extLst>
          </p:cNvPr>
          <p:cNvSpPr txBox="1"/>
          <p:nvPr/>
        </p:nvSpPr>
        <p:spPr>
          <a:xfrm>
            <a:off x="6281139" y="1794882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[interview_main.html]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DC01C8-03FE-4EFE-9DBD-359F974CC49C}"/>
              </a:ext>
            </a:extLst>
          </p:cNvPr>
          <p:cNvSpPr/>
          <p:nvPr/>
        </p:nvSpPr>
        <p:spPr>
          <a:xfrm>
            <a:off x="4572078" y="2007241"/>
            <a:ext cx="572577" cy="452349"/>
          </a:xfrm>
          <a:prstGeom prst="rect">
            <a:avLst/>
          </a:prstGeom>
          <a:noFill/>
          <a:ln w="38100">
            <a:solidFill>
              <a:srgbClr val="AE3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0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6BD9F0-AF51-4E46-8841-32518A0028E8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E34B70-481C-44F5-99CD-BE08FF33C7EC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1E921-F907-49D1-8CBB-1CDA9B1812CC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D7D9DA-89CC-4495-9785-F603F73C3269}"/>
              </a:ext>
            </a:extLst>
          </p:cNvPr>
          <p:cNvSpPr/>
          <p:nvPr/>
        </p:nvSpPr>
        <p:spPr>
          <a:xfrm>
            <a:off x="6314157" y="2256547"/>
            <a:ext cx="5396276" cy="289989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5A7A8-FE2A-4FEF-AEE7-CB91E70EFD73}"/>
              </a:ext>
            </a:extLst>
          </p:cNvPr>
          <p:cNvSpPr txBox="1"/>
          <p:nvPr/>
        </p:nvSpPr>
        <p:spPr>
          <a:xfrm>
            <a:off x="121920" y="1184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j-lt"/>
                <a:ea typeface="+mj-ea"/>
              </a:rPr>
              <a:t>3</a:t>
            </a:r>
            <a:endParaRPr lang="ko-KR" altLang="en-US" sz="4800" b="1" dirty="0">
              <a:latin typeface="+mj-lt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201764-09F1-47C4-B66C-C489E9D6F37C}"/>
              </a:ext>
            </a:extLst>
          </p:cNvPr>
          <p:cNvSpPr txBox="1"/>
          <p:nvPr/>
        </p:nvSpPr>
        <p:spPr>
          <a:xfrm>
            <a:off x="670560" y="175718"/>
            <a:ext cx="20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latin typeface="+mj-ea"/>
                <a:ea typeface="+mj-ea"/>
              </a:rPr>
              <a:t>영상 기능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73AF4-C1DA-45BB-95EB-3E2C4BD9DB26}"/>
              </a:ext>
            </a:extLst>
          </p:cNvPr>
          <p:cNvSpPr txBox="1"/>
          <p:nvPr/>
        </p:nvSpPr>
        <p:spPr>
          <a:xfrm>
            <a:off x="538480" y="1178165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 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3.2 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카메라 불러오기 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&lt;/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7C279A-0827-464B-B5B5-DC6E282597D8}"/>
              </a:ext>
            </a:extLst>
          </p:cNvPr>
          <p:cNvSpPr txBox="1"/>
          <p:nvPr/>
        </p:nvSpPr>
        <p:spPr>
          <a:xfrm>
            <a:off x="6281139" y="1794882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[interview_main.html]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EFAC93-C822-4200-9535-70F97C171AAE}"/>
              </a:ext>
            </a:extLst>
          </p:cNvPr>
          <p:cNvSpPr txBox="1"/>
          <p:nvPr/>
        </p:nvSpPr>
        <p:spPr>
          <a:xfrm>
            <a:off x="6296841" y="5156445"/>
            <a:ext cx="5209359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 err="1">
                <a:solidFill>
                  <a:srgbClr val="0F518E"/>
                </a:solidFill>
                <a:latin typeface="+mj-ea"/>
                <a:ea typeface="+mj-ea"/>
              </a:rPr>
              <a:t>MediaRecorder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 API 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이용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녹화 버튼을 누르면 타이머와 녹화 기능이 시작</a:t>
            </a: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녹화가 끝날 경우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, </a:t>
            </a:r>
            <a:r>
              <a:rPr lang="en-US" altLang="ko-KR" sz="1600" spc="-150" dirty="0" err="1">
                <a:solidFill>
                  <a:srgbClr val="0F518E"/>
                </a:solidFill>
                <a:latin typeface="+mj-ea"/>
                <a:ea typeface="+mj-ea"/>
              </a:rPr>
              <a:t>url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에 미디어 데이터가 저장된다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38BB03-6C39-467B-8C72-B0E77CF2CD9A}"/>
              </a:ext>
            </a:extLst>
          </p:cNvPr>
          <p:cNvSpPr/>
          <p:nvPr/>
        </p:nvSpPr>
        <p:spPr>
          <a:xfrm>
            <a:off x="481567" y="1701552"/>
            <a:ext cx="5413594" cy="491132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DA8AA7-1EED-4DD1-BD71-E57826A340D5}"/>
              </a:ext>
            </a:extLst>
          </p:cNvPr>
          <p:cNvSpPr/>
          <p:nvPr/>
        </p:nvSpPr>
        <p:spPr>
          <a:xfrm>
            <a:off x="538480" y="1939636"/>
            <a:ext cx="2121593" cy="3011055"/>
          </a:xfrm>
          <a:prstGeom prst="rect">
            <a:avLst/>
          </a:prstGeom>
          <a:noFill/>
          <a:ln w="38100">
            <a:solidFill>
              <a:srgbClr val="AE3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6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2CC3CC-6130-4384-9FEA-35182870C37B}"/>
              </a:ext>
            </a:extLst>
          </p:cNvPr>
          <p:cNvSpPr/>
          <p:nvPr/>
        </p:nvSpPr>
        <p:spPr>
          <a:xfrm>
            <a:off x="481567" y="1701552"/>
            <a:ext cx="5413594" cy="4911323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6BD9F0-AF51-4E46-8841-32518A0028E8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E34B70-481C-44F5-99CD-BE08FF33C7EC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1E921-F907-49D1-8CBB-1CDA9B1812CC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5A7A8-FE2A-4FEF-AEE7-CB91E70EFD73}"/>
              </a:ext>
            </a:extLst>
          </p:cNvPr>
          <p:cNvSpPr txBox="1"/>
          <p:nvPr/>
        </p:nvSpPr>
        <p:spPr>
          <a:xfrm>
            <a:off x="121920" y="1184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j-lt"/>
                <a:ea typeface="+mj-ea"/>
              </a:rPr>
              <a:t>3</a:t>
            </a:r>
            <a:endParaRPr lang="ko-KR" altLang="en-US" sz="4800" b="1" dirty="0">
              <a:latin typeface="+mj-lt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201764-09F1-47C4-B66C-C489E9D6F37C}"/>
              </a:ext>
            </a:extLst>
          </p:cNvPr>
          <p:cNvSpPr txBox="1"/>
          <p:nvPr/>
        </p:nvSpPr>
        <p:spPr>
          <a:xfrm>
            <a:off x="670560" y="175718"/>
            <a:ext cx="20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latin typeface="+mj-ea"/>
                <a:ea typeface="+mj-ea"/>
              </a:rPr>
              <a:t>영상 기능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73AF4-C1DA-45BB-95EB-3E2C4BD9DB26}"/>
              </a:ext>
            </a:extLst>
          </p:cNvPr>
          <p:cNvSpPr txBox="1"/>
          <p:nvPr/>
        </p:nvSpPr>
        <p:spPr>
          <a:xfrm>
            <a:off x="538480" y="1178165"/>
            <a:ext cx="5557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 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3.3 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영상 재생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, 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다운로드 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&lt;/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88E98-2974-4E70-9E55-A4FD60A5C393}"/>
              </a:ext>
            </a:extLst>
          </p:cNvPr>
          <p:cNvSpPr txBox="1"/>
          <p:nvPr/>
        </p:nvSpPr>
        <p:spPr>
          <a:xfrm>
            <a:off x="6200696" y="5284808"/>
            <a:ext cx="5791407" cy="7954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플레이 버튼을 통해 앞서 저장된 영상을  현재 페이지에서 재생할 수 있다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다운로드 버튼을 누르면 영상을 다운받을 수 있다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42F8C1-CFA4-43BC-B426-8100FFAC622E}"/>
              </a:ext>
            </a:extLst>
          </p:cNvPr>
          <p:cNvSpPr txBox="1"/>
          <p:nvPr/>
        </p:nvSpPr>
        <p:spPr>
          <a:xfrm>
            <a:off x="6066287" y="1567372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[interview_main.html]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59F4C7-88A9-4F15-825B-B8658FEB6106}"/>
              </a:ext>
            </a:extLst>
          </p:cNvPr>
          <p:cNvSpPr/>
          <p:nvPr/>
        </p:nvSpPr>
        <p:spPr>
          <a:xfrm>
            <a:off x="538480" y="4267200"/>
            <a:ext cx="2121593" cy="2472400"/>
          </a:xfrm>
          <a:prstGeom prst="rect">
            <a:avLst/>
          </a:prstGeom>
          <a:noFill/>
          <a:ln w="38100">
            <a:solidFill>
              <a:srgbClr val="AE3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08E30B-B2CE-4424-8406-8887869050AC}"/>
              </a:ext>
            </a:extLst>
          </p:cNvPr>
          <p:cNvSpPr/>
          <p:nvPr/>
        </p:nvSpPr>
        <p:spPr>
          <a:xfrm>
            <a:off x="3664989" y="1639830"/>
            <a:ext cx="962429" cy="461665"/>
          </a:xfrm>
          <a:prstGeom prst="rect">
            <a:avLst/>
          </a:prstGeom>
          <a:noFill/>
          <a:ln w="38100">
            <a:solidFill>
              <a:srgbClr val="AE3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8CCC641-985D-4116-B39D-628661185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696" y="2083256"/>
            <a:ext cx="5509737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2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6BD9F0-AF51-4E46-8841-32518A0028E8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E34B70-481C-44F5-99CD-BE08FF33C7EC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1E921-F907-49D1-8CBB-1CDA9B1812CC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5A7A8-FE2A-4FEF-AEE7-CB91E70EFD73}"/>
              </a:ext>
            </a:extLst>
          </p:cNvPr>
          <p:cNvSpPr txBox="1"/>
          <p:nvPr/>
        </p:nvSpPr>
        <p:spPr>
          <a:xfrm>
            <a:off x="121920" y="1184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j-lt"/>
                <a:ea typeface="+mj-ea"/>
              </a:rPr>
              <a:t>4</a:t>
            </a:r>
            <a:endParaRPr lang="ko-KR" altLang="en-US" sz="4800" b="1" dirty="0">
              <a:latin typeface="+mj-lt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201764-09F1-47C4-B66C-C489E9D6F37C}"/>
              </a:ext>
            </a:extLst>
          </p:cNvPr>
          <p:cNvSpPr txBox="1"/>
          <p:nvPr/>
        </p:nvSpPr>
        <p:spPr>
          <a:xfrm>
            <a:off x="670560" y="175718"/>
            <a:ext cx="1526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latin typeface="+mj-ea"/>
                <a:ea typeface="+mj-ea"/>
              </a:rPr>
              <a:t>게시판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42521D-C43B-424B-A510-C3AEAE6E15F2}"/>
              </a:ext>
            </a:extLst>
          </p:cNvPr>
          <p:cNvSpPr txBox="1"/>
          <p:nvPr/>
        </p:nvSpPr>
        <p:spPr>
          <a:xfrm>
            <a:off x="7806451" y="612220"/>
            <a:ext cx="46606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 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4.1 </a:t>
            </a:r>
            <a:r>
              <a:rPr lang="ko-KR" altLang="en-US" sz="2400" spc="-150" dirty="0" err="1">
                <a:solidFill>
                  <a:srgbClr val="AE3D57"/>
                </a:solidFill>
                <a:latin typeface="+mj-ea"/>
                <a:ea typeface="+mj-ea"/>
              </a:rPr>
              <a:t>페이징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 기능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&lt;/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</a:t>
            </a:r>
            <a:endParaRPr lang="ko-KR" altLang="en-US" sz="2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C9A8B1-3807-4C17-B94A-F3AAEE6EF8FA}"/>
              </a:ext>
            </a:extLst>
          </p:cNvPr>
          <p:cNvSpPr/>
          <p:nvPr/>
        </p:nvSpPr>
        <p:spPr>
          <a:xfrm>
            <a:off x="189345" y="1989062"/>
            <a:ext cx="5765800" cy="4552185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44AF9F-53A3-47A2-9B53-E178A0978FE5}"/>
              </a:ext>
            </a:extLst>
          </p:cNvPr>
          <p:cNvSpPr txBox="1"/>
          <p:nvPr/>
        </p:nvSpPr>
        <p:spPr>
          <a:xfrm>
            <a:off x="330200" y="1527398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게시판 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UI]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D8D732-8227-484D-94A2-B0E58E73A9C6}"/>
              </a:ext>
            </a:extLst>
          </p:cNvPr>
          <p:cNvSpPr txBox="1"/>
          <p:nvPr/>
        </p:nvSpPr>
        <p:spPr>
          <a:xfrm>
            <a:off x="6096000" y="1509571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</a:t>
            </a:r>
            <a:r>
              <a:rPr lang="en-US" altLang="ko-KR" sz="2400" spc="-150" dirty="0" err="1">
                <a:solidFill>
                  <a:srgbClr val="AE3D57"/>
                </a:solidFill>
                <a:latin typeface="+mj-ea"/>
                <a:ea typeface="+mj-ea"/>
              </a:rPr>
              <a:t>docu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/views.py]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D30243-AA4F-45DA-897B-7E2F2480D846}"/>
              </a:ext>
            </a:extLst>
          </p:cNvPr>
          <p:cNvGrpSpPr/>
          <p:nvPr/>
        </p:nvGrpSpPr>
        <p:grpSpPr>
          <a:xfrm>
            <a:off x="6167580" y="1989062"/>
            <a:ext cx="5714018" cy="3711003"/>
            <a:chOff x="6167581" y="2006893"/>
            <a:chExt cx="5714018" cy="371100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839D333-3C57-474D-A877-46FCE3678C24}"/>
                </a:ext>
              </a:extLst>
            </p:cNvPr>
            <p:cNvSpPr/>
            <p:nvPr/>
          </p:nvSpPr>
          <p:spPr>
            <a:xfrm>
              <a:off x="6167581" y="2006893"/>
              <a:ext cx="5614433" cy="2879872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D9C490-E126-4383-A759-F79E6A1BD349}"/>
                </a:ext>
              </a:extLst>
            </p:cNvPr>
            <p:cNvSpPr txBox="1"/>
            <p:nvPr/>
          </p:nvSpPr>
          <p:spPr>
            <a:xfrm>
              <a:off x="6236857" y="4922422"/>
              <a:ext cx="5644742" cy="79547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( ‘page’ , ‘ 1 ‘ ) </a:t>
              </a: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 </a:t>
              </a:r>
              <a:r>
                <a:rPr lang="ko-KR" altLang="en-US" sz="1600" spc="-150" dirty="0">
                  <a:solidFill>
                    <a:srgbClr val="0F518E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페이지 파라미터</a:t>
              </a: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/</a:t>
              </a:r>
              <a:r>
                <a:rPr lang="ko-KR" altLang="en-US" sz="1600" spc="-150" dirty="0">
                  <a:solidFill>
                    <a:srgbClr val="0F518E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단위가 없는 </a:t>
              </a: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URL</a:t>
              </a:r>
              <a:r>
                <a:rPr lang="ko-KR" altLang="en-US" sz="1600" spc="-150" dirty="0">
                  <a:solidFill>
                    <a:srgbClr val="0F518E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을 위한 기본값</a:t>
              </a: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Paginator</a:t>
              </a:r>
              <a:r>
                <a:rPr lang="ko-KR" altLang="en-US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를 이용하여 </a:t>
              </a:r>
              <a:r>
                <a:rPr lang="en-US" altLang="ko-KR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10</a:t>
              </a:r>
              <a:r>
                <a:rPr lang="ko-KR" altLang="en-US" sz="1600" spc="-150" dirty="0">
                  <a:solidFill>
                    <a:srgbClr val="0F518E"/>
                  </a:solidFill>
                  <a:latin typeface="+mj-ea"/>
                  <a:ea typeface="+mj-ea"/>
                </a:rPr>
                <a:t>개씩 페이지를 띄운다</a:t>
              </a:r>
              <a:endParaRPr lang="en-US" altLang="ko-KR" sz="1600" spc="-150" dirty="0">
                <a:solidFill>
                  <a:srgbClr val="0F518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6720CF-B4A8-494B-9D53-F9F73BD1C06E}"/>
              </a:ext>
            </a:extLst>
          </p:cNvPr>
          <p:cNvSpPr/>
          <p:nvPr/>
        </p:nvSpPr>
        <p:spPr>
          <a:xfrm>
            <a:off x="310402" y="4119418"/>
            <a:ext cx="428508" cy="2133600"/>
          </a:xfrm>
          <a:prstGeom prst="rect">
            <a:avLst/>
          </a:prstGeom>
          <a:noFill/>
          <a:ln w="38100">
            <a:solidFill>
              <a:srgbClr val="AE3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64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6BD9F0-AF51-4E46-8841-32518A0028E8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E34B70-481C-44F5-99CD-BE08FF33C7EC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1E921-F907-49D1-8CBB-1CDA9B1812CC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5A7A8-FE2A-4FEF-AEE7-CB91E70EFD73}"/>
              </a:ext>
            </a:extLst>
          </p:cNvPr>
          <p:cNvSpPr txBox="1"/>
          <p:nvPr/>
        </p:nvSpPr>
        <p:spPr>
          <a:xfrm>
            <a:off x="121920" y="1184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j-lt"/>
                <a:ea typeface="+mj-ea"/>
              </a:rPr>
              <a:t>4</a:t>
            </a:r>
            <a:endParaRPr lang="ko-KR" altLang="en-US" sz="4800" b="1" dirty="0">
              <a:latin typeface="+mj-lt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201764-09F1-47C4-B66C-C489E9D6F37C}"/>
              </a:ext>
            </a:extLst>
          </p:cNvPr>
          <p:cNvSpPr txBox="1"/>
          <p:nvPr/>
        </p:nvSpPr>
        <p:spPr>
          <a:xfrm>
            <a:off x="670560" y="175718"/>
            <a:ext cx="1526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latin typeface="+mj-ea"/>
                <a:ea typeface="+mj-ea"/>
              </a:rPr>
              <a:t>게시판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42521D-C43B-424B-A510-C3AEAE6E15F2}"/>
              </a:ext>
            </a:extLst>
          </p:cNvPr>
          <p:cNvSpPr txBox="1"/>
          <p:nvPr/>
        </p:nvSpPr>
        <p:spPr>
          <a:xfrm>
            <a:off x="7806451" y="612220"/>
            <a:ext cx="46606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 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4.1 </a:t>
            </a:r>
            <a:r>
              <a:rPr lang="ko-KR" altLang="en-US" sz="2400" spc="-150" dirty="0" err="1">
                <a:solidFill>
                  <a:srgbClr val="AE3D57"/>
                </a:solidFill>
                <a:latin typeface="+mj-ea"/>
                <a:ea typeface="+mj-ea"/>
              </a:rPr>
              <a:t>페이징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 기능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&lt;/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232EF-4873-4AB0-A30F-1C4AC6489015}"/>
              </a:ext>
            </a:extLst>
          </p:cNvPr>
          <p:cNvSpPr txBox="1"/>
          <p:nvPr/>
        </p:nvSpPr>
        <p:spPr>
          <a:xfrm>
            <a:off x="6247262" y="1448377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[question_list.html]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B6807B-AC41-4137-8F34-4ECF735C18B2}"/>
              </a:ext>
            </a:extLst>
          </p:cNvPr>
          <p:cNvSpPr/>
          <p:nvPr/>
        </p:nvSpPr>
        <p:spPr>
          <a:xfrm>
            <a:off x="6262416" y="1964180"/>
            <a:ext cx="5614433" cy="287987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78229-2132-476E-BBED-D3A7F6F0FF43}"/>
              </a:ext>
            </a:extLst>
          </p:cNvPr>
          <p:cNvSpPr txBox="1"/>
          <p:nvPr/>
        </p:nvSpPr>
        <p:spPr>
          <a:xfrm>
            <a:off x="6262416" y="4983481"/>
            <a:ext cx="5644742" cy="7954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페이지 번호를 띄우는  코드</a:t>
            </a: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add:-5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 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, add:5 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  5 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작은 수 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~ 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기준 페이지 번호 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 ~ 5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 큰 수   </a:t>
            </a: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A57E78-C852-4EF9-8E8C-41ABD039E536}"/>
              </a:ext>
            </a:extLst>
          </p:cNvPr>
          <p:cNvSpPr/>
          <p:nvPr/>
        </p:nvSpPr>
        <p:spPr>
          <a:xfrm>
            <a:off x="189345" y="1989062"/>
            <a:ext cx="5765800" cy="4552185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AB7BC5-EC6A-4C0F-9170-98FD8835B7E5}"/>
              </a:ext>
            </a:extLst>
          </p:cNvPr>
          <p:cNvSpPr txBox="1"/>
          <p:nvPr/>
        </p:nvSpPr>
        <p:spPr>
          <a:xfrm>
            <a:off x="330200" y="1527398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게시판 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UI]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8165D8-A746-4572-AA36-704DE86D8512}"/>
              </a:ext>
            </a:extLst>
          </p:cNvPr>
          <p:cNvSpPr/>
          <p:nvPr/>
        </p:nvSpPr>
        <p:spPr>
          <a:xfrm>
            <a:off x="2503055" y="6217824"/>
            <a:ext cx="1209964" cy="323423"/>
          </a:xfrm>
          <a:prstGeom prst="rect">
            <a:avLst/>
          </a:prstGeom>
          <a:noFill/>
          <a:ln w="38100">
            <a:solidFill>
              <a:srgbClr val="AE3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32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인형, 장난감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432C5082-DA31-4632-8B42-0DF6D3DA6F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4686" y="2895053"/>
            <a:ext cx="1820571" cy="1482133"/>
          </a:xfrm>
          <a:prstGeom prst="rect">
            <a:avLst/>
          </a:prstGeom>
        </p:spPr>
      </p:pic>
      <p:pic>
        <p:nvPicPr>
          <p:cNvPr id="8" name="그림 7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F564AB4F-4D0F-4077-9C3B-0CEF5B63A3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3696" y="2829989"/>
            <a:ext cx="1867391" cy="1497619"/>
          </a:xfrm>
          <a:prstGeom prst="rect">
            <a:avLst/>
          </a:prstGeom>
        </p:spPr>
      </p:pic>
      <p:pic>
        <p:nvPicPr>
          <p:cNvPr id="6" name="그림 5" descr="장난감, 벡터그래픽이(가) 표시된 사진&#10;&#10;자동 생성된 설명">
            <a:extLst>
              <a:ext uri="{FF2B5EF4-FFF2-40B4-BE49-F238E27FC236}">
                <a16:creationId xmlns:a16="http://schemas.microsoft.com/office/drawing/2014/main" id="{DAFC7D67-708C-41D9-9FA1-B7575A4C8B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6753" y="2733308"/>
            <a:ext cx="1770901" cy="15341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6F02DF-CE5F-48EC-B88C-A6F6F0A98C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9158" y="2728359"/>
            <a:ext cx="1801457" cy="1750961"/>
          </a:xfrm>
          <a:prstGeom prst="rect">
            <a:avLst/>
          </a:prstGeom>
        </p:spPr>
      </p:pic>
      <p:sp>
        <p:nvSpPr>
          <p:cNvPr id="31" name="순서도: 문서 30">
            <a:extLst>
              <a:ext uri="{FF2B5EF4-FFF2-40B4-BE49-F238E27FC236}">
                <a16:creationId xmlns:a16="http://schemas.microsoft.com/office/drawing/2014/main" id="{314B280F-CBB4-4D1A-A515-8A588FBC7E67}"/>
              </a:ext>
            </a:extLst>
          </p:cNvPr>
          <p:cNvSpPr/>
          <p:nvPr/>
        </p:nvSpPr>
        <p:spPr>
          <a:xfrm flipH="1">
            <a:off x="0" y="0"/>
            <a:ext cx="12395832" cy="236728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121920" y="0"/>
            <a:ext cx="12070080" cy="1073885"/>
            <a:chOff x="121920" y="0"/>
            <a:chExt cx="12070080" cy="10738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06E750-9F58-49A1-97EB-A1390854EA50}"/>
              </a:ext>
            </a:extLst>
          </p:cNvPr>
          <p:cNvSpPr/>
          <p:nvPr/>
        </p:nvSpPr>
        <p:spPr>
          <a:xfrm>
            <a:off x="10077482" y="6541252"/>
            <a:ext cx="2114518" cy="31674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237BF6-1FC1-4A9D-8D27-EAD3EB2A2BA0}"/>
              </a:ext>
            </a:extLst>
          </p:cNvPr>
          <p:cNvSpPr txBox="1"/>
          <p:nvPr/>
        </p:nvSpPr>
        <p:spPr>
          <a:xfrm>
            <a:off x="781800" y="118278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err="1">
                <a:solidFill>
                  <a:schemeClr val="bg1"/>
                </a:solidFill>
                <a:latin typeface="+mj-ea"/>
                <a:ea typeface="+mj-ea"/>
              </a:rPr>
              <a:t>jUmP</a:t>
            </a:r>
            <a:r>
              <a:rPr lang="en-US" altLang="ko-KR" sz="40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4000" spc="-150" dirty="0">
                <a:solidFill>
                  <a:schemeClr val="bg1"/>
                </a:solidFill>
                <a:latin typeface="+mj-ea"/>
                <a:ea typeface="+mj-ea"/>
              </a:rPr>
              <a:t>구성원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9D28A4-CE0D-4ED4-AC53-BCA67CCB5209}"/>
              </a:ext>
            </a:extLst>
          </p:cNvPr>
          <p:cNvGrpSpPr/>
          <p:nvPr/>
        </p:nvGrpSpPr>
        <p:grpSpPr>
          <a:xfrm>
            <a:off x="1329148" y="1900049"/>
            <a:ext cx="9533704" cy="2670311"/>
            <a:chOff x="1873667" y="1925989"/>
            <a:chExt cx="9533704" cy="2670311"/>
          </a:xfrm>
        </p:grpSpPr>
        <p:grpSp>
          <p:nvGrpSpPr>
            <p:cNvPr id="16" name="Group 3">
              <a:extLst>
                <a:ext uri="{FF2B5EF4-FFF2-40B4-BE49-F238E27FC236}">
                  <a16:creationId xmlns:a16="http://schemas.microsoft.com/office/drawing/2014/main" id="{2CFC0F41-6A90-46AC-AAD5-771A4D141EEC}"/>
                </a:ext>
              </a:extLst>
            </p:cNvPr>
            <p:cNvGrpSpPr/>
            <p:nvPr/>
          </p:nvGrpSpPr>
          <p:grpSpPr>
            <a:xfrm>
              <a:off x="1873667" y="1964223"/>
              <a:ext cx="1830917" cy="2632077"/>
              <a:chOff x="3528484" y="-12700"/>
              <a:chExt cx="1830917" cy="2632077"/>
            </a:xfrm>
          </p:grpSpPr>
          <p:cxnSp>
            <p:nvCxnSpPr>
              <p:cNvPr id="17" name="Straight Connector 21">
                <a:extLst>
                  <a:ext uri="{FF2B5EF4-FFF2-40B4-BE49-F238E27FC236}">
                    <a16:creationId xmlns:a16="http://schemas.microsoft.com/office/drawing/2014/main" id="{738A9D45-630C-4E3C-A0A6-751B7114F370}"/>
                  </a:ext>
                </a:extLst>
              </p:cNvPr>
              <p:cNvCxnSpPr/>
              <p:nvPr/>
            </p:nvCxnSpPr>
            <p:spPr>
              <a:xfrm>
                <a:off x="4443942" y="-12700"/>
                <a:ext cx="1" cy="80116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0">
                <a:extLst>
                  <a:ext uri="{FF2B5EF4-FFF2-40B4-BE49-F238E27FC236}">
                    <a16:creationId xmlns:a16="http://schemas.microsoft.com/office/drawing/2014/main" id="{767A1273-D730-4C70-8252-01910520374C}"/>
                  </a:ext>
                </a:extLst>
              </p:cNvPr>
              <p:cNvSpPr/>
              <p:nvPr/>
            </p:nvSpPr>
            <p:spPr>
              <a:xfrm>
                <a:off x="3528484" y="788460"/>
                <a:ext cx="1830917" cy="1830917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89"/>
              </a:p>
            </p:txBody>
          </p:sp>
        </p:grpSp>
        <p:grpSp>
          <p:nvGrpSpPr>
            <p:cNvPr id="22" name="Group 3">
              <a:extLst>
                <a:ext uri="{FF2B5EF4-FFF2-40B4-BE49-F238E27FC236}">
                  <a16:creationId xmlns:a16="http://schemas.microsoft.com/office/drawing/2014/main" id="{CE5D2144-65F2-4B1A-8894-2738A212D1E1}"/>
                </a:ext>
              </a:extLst>
            </p:cNvPr>
            <p:cNvGrpSpPr/>
            <p:nvPr/>
          </p:nvGrpSpPr>
          <p:grpSpPr>
            <a:xfrm>
              <a:off x="4441263" y="1964223"/>
              <a:ext cx="1830917" cy="2632077"/>
              <a:chOff x="3528484" y="-12700"/>
              <a:chExt cx="1830917" cy="2632077"/>
            </a:xfrm>
          </p:grpSpPr>
          <p:cxnSp>
            <p:nvCxnSpPr>
              <p:cNvPr id="23" name="Straight Connector 21">
                <a:extLst>
                  <a:ext uri="{FF2B5EF4-FFF2-40B4-BE49-F238E27FC236}">
                    <a16:creationId xmlns:a16="http://schemas.microsoft.com/office/drawing/2014/main" id="{97D74A8F-30BC-462A-BB8A-3B2D7F569897}"/>
                  </a:ext>
                </a:extLst>
              </p:cNvPr>
              <p:cNvCxnSpPr/>
              <p:nvPr/>
            </p:nvCxnSpPr>
            <p:spPr>
              <a:xfrm>
                <a:off x="4443942" y="-12700"/>
                <a:ext cx="1" cy="80116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10">
                <a:extLst>
                  <a:ext uri="{FF2B5EF4-FFF2-40B4-BE49-F238E27FC236}">
                    <a16:creationId xmlns:a16="http://schemas.microsoft.com/office/drawing/2014/main" id="{8DC217FC-E944-4058-B5C8-98DE8C374E37}"/>
                  </a:ext>
                </a:extLst>
              </p:cNvPr>
              <p:cNvSpPr/>
              <p:nvPr/>
            </p:nvSpPr>
            <p:spPr>
              <a:xfrm>
                <a:off x="3528484" y="788460"/>
                <a:ext cx="1830917" cy="1830917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89"/>
              </a:p>
            </p:txBody>
          </p:sp>
        </p:grpSp>
        <p:grpSp>
          <p:nvGrpSpPr>
            <p:cNvPr id="25" name="Group 3">
              <a:extLst>
                <a:ext uri="{FF2B5EF4-FFF2-40B4-BE49-F238E27FC236}">
                  <a16:creationId xmlns:a16="http://schemas.microsoft.com/office/drawing/2014/main" id="{54C3A1CA-E010-4F02-8AA2-0960BD40E76F}"/>
                </a:ext>
              </a:extLst>
            </p:cNvPr>
            <p:cNvGrpSpPr/>
            <p:nvPr/>
          </p:nvGrpSpPr>
          <p:grpSpPr>
            <a:xfrm>
              <a:off x="7008859" y="1964223"/>
              <a:ext cx="1830917" cy="2632077"/>
              <a:chOff x="3528484" y="-12700"/>
              <a:chExt cx="1830917" cy="2632077"/>
            </a:xfrm>
          </p:grpSpPr>
          <p:cxnSp>
            <p:nvCxnSpPr>
              <p:cNvPr id="26" name="Straight Connector 21">
                <a:extLst>
                  <a:ext uri="{FF2B5EF4-FFF2-40B4-BE49-F238E27FC236}">
                    <a16:creationId xmlns:a16="http://schemas.microsoft.com/office/drawing/2014/main" id="{B6A0DEBA-A16D-48CC-B8A8-137DFF28ED53}"/>
                  </a:ext>
                </a:extLst>
              </p:cNvPr>
              <p:cNvCxnSpPr/>
              <p:nvPr/>
            </p:nvCxnSpPr>
            <p:spPr>
              <a:xfrm>
                <a:off x="4443942" y="-12700"/>
                <a:ext cx="1" cy="80116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10">
                <a:extLst>
                  <a:ext uri="{FF2B5EF4-FFF2-40B4-BE49-F238E27FC236}">
                    <a16:creationId xmlns:a16="http://schemas.microsoft.com/office/drawing/2014/main" id="{1A994996-5E2E-4F45-9EAD-E5D5678C1C4E}"/>
                  </a:ext>
                </a:extLst>
              </p:cNvPr>
              <p:cNvSpPr/>
              <p:nvPr/>
            </p:nvSpPr>
            <p:spPr>
              <a:xfrm>
                <a:off x="3528484" y="788460"/>
                <a:ext cx="1830917" cy="1830917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89"/>
              </a:p>
            </p:txBody>
          </p:sp>
        </p:grpSp>
        <p:grpSp>
          <p:nvGrpSpPr>
            <p:cNvPr id="28" name="Group 3">
              <a:extLst>
                <a:ext uri="{FF2B5EF4-FFF2-40B4-BE49-F238E27FC236}">
                  <a16:creationId xmlns:a16="http://schemas.microsoft.com/office/drawing/2014/main" id="{6B70601A-1E66-4406-BAB9-F28C47D2B352}"/>
                </a:ext>
              </a:extLst>
            </p:cNvPr>
            <p:cNvGrpSpPr/>
            <p:nvPr/>
          </p:nvGrpSpPr>
          <p:grpSpPr>
            <a:xfrm>
              <a:off x="9576454" y="1925989"/>
              <a:ext cx="1830917" cy="2632077"/>
              <a:chOff x="3528484" y="-12700"/>
              <a:chExt cx="1830917" cy="2632077"/>
            </a:xfrm>
          </p:grpSpPr>
          <p:cxnSp>
            <p:nvCxnSpPr>
              <p:cNvPr id="29" name="Straight Connector 21">
                <a:extLst>
                  <a:ext uri="{FF2B5EF4-FFF2-40B4-BE49-F238E27FC236}">
                    <a16:creationId xmlns:a16="http://schemas.microsoft.com/office/drawing/2014/main" id="{8E0AF9D1-038B-4A1C-ABEF-C1D7E2D43D65}"/>
                  </a:ext>
                </a:extLst>
              </p:cNvPr>
              <p:cNvCxnSpPr/>
              <p:nvPr/>
            </p:nvCxnSpPr>
            <p:spPr>
              <a:xfrm>
                <a:off x="4443942" y="-12700"/>
                <a:ext cx="1" cy="80116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10">
                <a:extLst>
                  <a:ext uri="{FF2B5EF4-FFF2-40B4-BE49-F238E27FC236}">
                    <a16:creationId xmlns:a16="http://schemas.microsoft.com/office/drawing/2014/main" id="{E6A53625-1DDF-4A16-BB3C-5D35801557C8}"/>
                  </a:ext>
                </a:extLst>
              </p:cNvPr>
              <p:cNvSpPr/>
              <p:nvPr/>
            </p:nvSpPr>
            <p:spPr>
              <a:xfrm>
                <a:off x="3528484" y="788460"/>
                <a:ext cx="1830917" cy="1830917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89"/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1407431-8628-429C-88D0-69734D4F1CB6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90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40B1F4-23AA-4566-863E-FF31B575F749}"/>
              </a:ext>
            </a:extLst>
          </p:cNvPr>
          <p:cNvSpPr txBox="1"/>
          <p:nvPr/>
        </p:nvSpPr>
        <p:spPr>
          <a:xfrm>
            <a:off x="6464340" y="4899707"/>
            <a:ext cx="1830917" cy="15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spc="-150" dirty="0" err="1">
                <a:solidFill>
                  <a:srgbClr val="0F518E"/>
                </a:solidFill>
                <a:latin typeface="+mj-ea"/>
                <a:ea typeface="+mj-ea"/>
              </a:rPr>
              <a:t>안중석</a:t>
            </a:r>
            <a:r>
              <a:rPr lang="ko-KR" altLang="en-US" sz="1600" b="1" spc="-150" dirty="0">
                <a:solidFill>
                  <a:srgbClr val="0F518E"/>
                </a:solidFill>
                <a:latin typeface="+mj-ea"/>
                <a:ea typeface="+mj-ea"/>
              </a:rPr>
              <a:t> </a:t>
            </a:r>
            <a:endParaRPr lang="en-US" altLang="ko-KR" sz="1600" b="1" spc="-150" dirty="0">
              <a:solidFill>
                <a:srgbClr val="0F518E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solidFill>
                  <a:srgbClr val="0F518E"/>
                </a:solidFill>
                <a:latin typeface="+mj-ea"/>
                <a:ea typeface="+mj-ea"/>
              </a:rPr>
              <a:t>영상 기능 담당</a:t>
            </a:r>
            <a:endParaRPr lang="en-US" altLang="ko-KR" sz="1600" b="1" spc="-150" dirty="0">
              <a:solidFill>
                <a:srgbClr val="0F518E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50" dirty="0">
                <a:solidFill>
                  <a:srgbClr val="0F518E"/>
                </a:solidFill>
                <a:latin typeface="+mj-ea"/>
                <a:ea typeface="+mj-ea"/>
              </a:rPr>
              <a:t>CSS </a:t>
            </a:r>
            <a:r>
              <a:rPr lang="ko-KR" altLang="en-US" sz="1600" b="1" spc="-150" dirty="0">
                <a:solidFill>
                  <a:srgbClr val="0F518E"/>
                </a:solidFill>
                <a:latin typeface="+mj-ea"/>
                <a:ea typeface="+mj-ea"/>
              </a:rPr>
              <a:t> </a:t>
            </a:r>
            <a:endParaRPr lang="en-US" altLang="ko-KR" sz="1600" b="1" spc="-150" dirty="0">
              <a:solidFill>
                <a:srgbClr val="0F518E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spc="-150" dirty="0">
              <a:solidFill>
                <a:srgbClr val="0F518E"/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D2166-4735-4E37-B909-9530DC5A8F32}"/>
              </a:ext>
            </a:extLst>
          </p:cNvPr>
          <p:cNvSpPr txBox="1"/>
          <p:nvPr/>
        </p:nvSpPr>
        <p:spPr>
          <a:xfrm>
            <a:off x="1329148" y="4904141"/>
            <a:ext cx="1830915" cy="15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김혜빈 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(PM)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게시판 기능 담당</a:t>
            </a: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기획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/ 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발표</a:t>
            </a: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FFEEE4-D277-4A21-826D-82F7E9A87135}"/>
              </a:ext>
            </a:extLst>
          </p:cNvPr>
          <p:cNvSpPr txBox="1"/>
          <p:nvPr/>
        </p:nvSpPr>
        <p:spPr>
          <a:xfrm>
            <a:off x="8692990" y="4899707"/>
            <a:ext cx="2508805" cy="1903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이민형 </a:t>
            </a: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면접 질문 랜덤 추출 담당</a:t>
            </a: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마이페이지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B2023B-7AC1-48F0-81FB-5FEDC0E80A36}"/>
              </a:ext>
            </a:extLst>
          </p:cNvPr>
          <p:cNvSpPr txBox="1"/>
          <p:nvPr/>
        </p:nvSpPr>
        <p:spPr>
          <a:xfrm>
            <a:off x="3896743" y="4899707"/>
            <a:ext cx="1830917" cy="15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spc="-150" dirty="0" err="1">
                <a:solidFill>
                  <a:srgbClr val="0F518E"/>
                </a:solidFill>
                <a:latin typeface="+mj-ea"/>
                <a:ea typeface="+mj-ea"/>
              </a:rPr>
              <a:t>서선화</a:t>
            </a:r>
            <a:r>
              <a:rPr lang="ko-KR" altLang="en-US" sz="1600" b="1" spc="-150" dirty="0">
                <a:solidFill>
                  <a:srgbClr val="0F518E"/>
                </a:solidFill>
                <a:latin typeface="+mj-ea"/>
                <a:ea typeface="+mj-ea"/>
              </a:rPr>
              <a:t> </a:t>
            </a:r>
            <a:endParaRPr lang="en-US" altLang="ko-KR" sz="1600" b="1" spc="-150" dirty="0">
              <a:solidFill>
                <a:srgbClr val="0F518E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solidFill>
                  <a:srgbClr val="0F518E"/>
                </a:solidFill>
                <a:latin typeface="+mj-ea"/>
                <a:ea typeface="+mj-ea"/>
              </a:rPr>
              <a:t>게시판 기능 담당</a:t>
            </a:r>
            <a:endParaRPr lang="en-US" altLang="ko-KR" sz="1600" b="1" spc="-150" dirty="0">
              <a:solidFill>
                <a:srgbClr val="0F518E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solidFill>
                  <a:srgbClr val="0F518E"/>
                </a:solidFill>
                <a:latin typeface="+mj-ea"/>
                <a:ea typeface="+mj-ea"/>
              </a:rPr>
              <a:t>기획</a:t>
            </a:r>
            <a:r>
              <a:rPr lang="en-US" altLang="ko-KR" sz="1600" b="1" spc="-150" dirty="0">
                <a:solidFill>
                  <a:srgbClr val="0F518E"/>
                </a:solidFill>
                <a:latin typeface="+mj-ea"/>
                <a:ea typeface="+mj-ea"/>
              </a:rPr>
              <a:t>/ PPT </a:t>
            </a:r>
            <a:r>
              <a:rPr lang="ko-KR" altLang="en-US" sz="1600" b="1" spc="-150" dirty="0">
                <a:solidFill>
                  <a:srgbClr val="0F518E"/>
                </a:solidFill>
                <a:latin typeface="+mj-ea"/>
                <a:ea typeface="+mj-ea"/>
              </a:rPr>
              <a:t> </a:t>
            </a:r>
            <a:endParaRPr lang="en-US" altLang="ko-KR" sz="1600" b="1" spc="-150" dirty="0">
              <a:solidFill>
                <a:srgbClr val="0F518E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spc="-150" dirty="0">
              <a:solidFill>
                <a:srgbClr val="0F518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576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2CC3CC-6130-4384-9FEA-35182870C37B}"/>
              </a:ext>
            </a:extLst>
          </p:cNvPr>
          <p:cNvSpPr/>
          <p:nvPr/>
        </p:nvSpPr>
        <p:spPr>
          <a:xfrm>
            <a:off x="6325045" y="1989064"/>
            <a:ext cx="5614433" cy="287987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6BD9F0-AF51-4E46-8841-32518A0028E8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E34B70-481C-44F5-99CD-BE08FF33C7EC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1E921-F907-49D1-8CBB-1CDA9B1812CC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5A7A8-FE2A-4FEF-AEE7-CB91E70EFD73}"/>
              </a:ext>
            </a:extLst>
          </p:cNvPr>
          <p:cNvSpPr txBox="1"/>
          <p:nvPr/>
        </p:nvSpPr>
        <p:spPr>
          <a:xfrm>
            <a:off x="121920" y="1184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j-lt"/>
                <a:ea typeface="+mj-ea"/>
              </a:rPr>
              <a:t>4</a:t>
            </a:r>
            <a:endParaRPr lang="ko-KR" altLang="en-US" sz="4800" b="1" dirty="0">
              <a:latin typeface="+mj-lt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201764-09F1-47C4-B66C-C489E9D6F37C}"/>
              </a:ext>
            </a:extLst>
          </p:cNvPr>
          <p:cNvSpPr txBox="1"/>
          <p:nvPr/>
        </p:nvSpPr>
        <p:spPr>
          <a:xfrm>
            <a:off x="670560" y="175718"/>
            <a:ext cx="1526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latin typeface="+mj-ea"/>
                <a:ea typeface="+mj-ea"/>
              </a:rPr>
              <a:t>게시판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42521D-C43B-424B-A510-C3AEAE6E15F2}"/>
              </a:ext>
            </a:extLst>
          </p:cNvPr>
          <p:cNvSpPr txBox="1"/>
          <p:nvPr/>
        </p:nvSpPr>
        <p:spPr>
          <a:xfrm>
            <a:off x="7806451" y="612220"/>
            <a:ext cx="46606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 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4.1 </a:t>
            </a:r>
            <a:r>
              <a:rPr lang="ko-KR" altLang="en-US" sz="2400" spc="-150" dirty="0" err="1">
                <a:solidFill>
                  <a:srgbClr val="AE3D57"/>
                </a:solidFill>
                <a:latin typeface="+mj-ea"/>
                <a:ea typeface="+mj-ea"/>
              </a:rPr>
              <a:t>페이징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 기능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&lt;/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232EF-4873-4AB0-A30F-1C4AC6489015}"/>
              </a:ext>
            </a:extLst>
          </p:cNvPr>
          <p:cNvSpPr txBox="1"/>
          <p:nvPr/>
        </p:nvSpPr>
        <p:spPr>
          <a:xfrm>
            <a:off x="330200" y="1264167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[question_list.html]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45B1D9-3F91-4568-A859-9B54722D0D38}"/>
              </a:ext>
            </a:extLst>
          </p:cNvPr>
          <p:cNvSpPr txBox="1"/>
          <p:nvPr/>
        </p:nvSpPr>
        <p:spPr>
          <a:xfrm>
            <a:off x="6224123" y="5170883"/>
            <a:ext cx="5644742" cy="4261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버튼을 등록하여 다음 페이지로 이동할 수 있는 코드</a:t>
            </a: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33FB19-2C56-4AD7-A950-2445D56F1D20}"/>
              </a:ext>
            </a:extLst>
          </p:cNvPr>
          <p:cNvSpPr/>
          <p:nvPr/>
        </p:nvSpPr>
        <p:spPr>
          <a:xfrm>
            <a:off x="353446" y="1989064"/>
            <a:ext cx="5614433" cy="287987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E2B4B0-09FA-44F0-9B36-07708206503C}"/>
              </a:ext>
            </a:extLst>
          </p:cNvPr>
          <p:cNvSpPr txBox="1"/>
          <p:nvPr/>
        </p:nvSpPr>
        <p:spPr>
          <a:xfrm>
            <a:off x="451258" y="5170883"/>
            <a:ext cx="5644742" cy="4261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버튼을 등록하여 이전 페이지로 이동할 수 있는 코드</a:t>
            </a: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9147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6BD9F0-AF51-4E46-8841-32518A0028E8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E34B70-481C-44F5-99CD-BE08FF33C7EC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1E921-F907-49D1-8CBB-1CDA9B1812CC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5A7A8-FE2A-4FEF-AEE7-CB91E70EFD73}"/>
              </a:ext>
            </a:extLst>
          </p:cNvPr>
          <p:cNvSpPr txBox="1"/>
          <p:nvPr/>
        </p:nvSpPr>
        <p:spPr>
          <a:xfrm>
            <a:off x="121920" y="1184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j-lt"/>
                <a:ea typeface="+mj-ea"/>
              </a:rPr>
              <a:t>4</a:t>
            </a:r>
            <a:endParaRPr lang="ko-KR" altLang="en-US" sz="4800" b="1" dirty="0">
              <a:latin typeface="+mj-lt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201764-09F1-47C4-B66C-C489E9D6F37C}"/>
              </a:ext>
            </a:extLst>
          </p:cNvPr>
          <p:cNvSpPr txBox="1"/>
          <p:nvPr/>
        </p:nvSpPr>
        <p:spPr>
          <a:xfrm>
            <a:off x="670560" y="175718"/>
            <a:ext cx="1526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latin typeface="+mj-ea"/>
                <a:ea typeface="+mj-ea"/>
              </a:rPr>
              <a:t>게시판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42521D-C43B-424B-A510-C3AEAE6E15F2}"/>
              </a:ext>
            </a:extLst>
          </p:cNvPr>
          <p:cNvSpPr txBox="1"/>
          <p:nvPr/>
        </p:nvSpPr>
        <p:spPr>
          <a:xfrm>
            <a:off x="6095999" y="652771"/>
            <a:ext cx="696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 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4.2 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답변 등록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/ 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수정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/ 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삭제 기능 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&lt;/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409125-D3B5-4B44-9201-2B74B76341F4}"/>
              </a:ext>
            </a:extLst>
          </p:cNvPr>
          <p:cNvSpPr txBox="1"/>
          <p:nvPr/>
        </p:nvSpPr>
        <p:spPr>
          <a:xfrm>
            <a:off x="9752542" y="3063095"/>
            <a:ext cx="2714522" cy="321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150" dirty="0">
                <a:solidFill>
                  <a:schemeClr val="bg1"/>
                </a:solidFill>
                <a:latin typeface="+mj-ea"/>
                <a:ea typeface="+mj-ea"/>
              </a:rPr>
              <a:t> * </a:t>
            </a:r>
            <a:r>
              <a:rPr lang="ko-KR" altLang="en-US" sz="1100" spc="-150" dirty="0">
                <a:solidFill>
                  <a:schemeClr val="bg1"/>
                </a:solidFill>
                <a:latin typeface="+mj-ea"/>
                <a:ea typeface="+mj-ea"/>
              </a:rPr>
              <a:t>질문</a:t>
            </a:r>
            <a:r>
              <a:rPr lang="en-US" altLang="ko-KR" sz="11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100" spc="-150" dirty="0">
                <a:solidFill>
                  <a:schemeClr val="bg1"/>
                </a:solidFill>
                <a:latin typeface="+mj-ea"/>
                <a:ea typeface="+mj-ea"/>
              </a:rPr>
              <a:t>등록 버튼 생성</a:t>
            </a:r>
            <a:endParaRPr lang="en-US" altLang="ko-KR" sz="11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232EF-4873-4AB0-A30F-1C4AC6489015}"/>
              </a:ext>
            </a:extLst>
          </p:cNvPr>
          <p:cNvSpPr txBox="1"/>
          <p:nvPr/>
        </p:nvSpPr>
        <p:spPr>
          <a:xfrm>
            <a:off x="386016" y="1526115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[answer_views.py </a:t>
            </a:r>
            <a:r>
              <a:rPr lang="ko-KR" altLang="en-US" sz="2400" spc="-150" dirty="0">
                <a:solidFill>
                  <a:srgbClr val="0F518E"/>
                </a:solidFill>
                <a:latin typeface="+mj-ea"/>
                <a:ea typeface="+mj-ea"/>
              </a:rPr>
              <a:t>등록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0D9252-FBD0-434C-8FF8-D29292C89B63}"/>
              </a:ext>
            </a:extLst>
          </p:cNvPr>
          <p:cNvSpPr txBox="1"/>
          <p:nvPr/>
        </p:nvSpPr>
        <p:spPr>
          <a:xfrm>
            <a:off x="538480" y="5939569"/>
            <a:ext cx="5644742" cy="7954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답변 등록 버튼을 클릭한 후 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POST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형식으로 정보를  받는다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여러가지 정보를 받은 후 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DB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에 저장한다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3D36CE-826A-4C81-ACAB-BEE1B0D2E115}"/>
              </a:ext>
            </a:extLst>
          </p:cNvPr>
          <p:cNvSpPr txBox="1"/>
          <p:nvPr/>
        </p:nvSpPr>
        <p:spPr>
          <a:xfrm>
            <a:off x="6297196" y="1494999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[answer_views.py </a:t>
            </a:r>
            <a:r>
              <a:rPr lang="ko-KR" altLang="en-US" sz="2400" spc="-150" dirty="0">
                <a:solidFill>
                  <a:srgbClr val="0F518E"/>
                </a:solidFill>
                <a:latin typeface="+mj-ea"/>
                <a:ea typeface="+mj-ea"/>
              </a:rPr>
              <a:t>수정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01C408-3131-4440-AAF2-4D9EE179A559}"/>
              </a:ext>
            </a:extLst>
          </p:cNvPr>
          <p:cNvSpPr txBox="1"/>
          <p:nvPr/>
        </p:nvSpPr>
        <p:spPr>
          <a:xfrm>
            <a:off x="6426200" y="5904152"/>
            <a:ext cx="5644742" cy="7954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수정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  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버튼 클릭 후 수정 창으로 들어가  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POST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형식으로 정보를 받는다</a:t>
            </a: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수정된 정보를 받은 후 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DB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에 저장한다</a:t>
            </a: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E12234A-570C-4821-A553-3F93F7BD5921}"/>
              </a:ext>
            </a:extLst>
          </p:cNvPr>
          <p:cNvSpPr/>
          <p:nvPr/>
        </p:nvSpPr>
        <p:spPr>
          <a:xfrm>
            <a:off x="538480" y="1956664"/>
            <a:ext cx="5173200" cy="38052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567119-9002-416A-921D-1DD38EDCA4D0}"/>
              </a:ext>
            </a:extLst>
          </p:cNvPr>
          <p:cNvSpPr/>
          <p:nvPr/>
        </p:nvSpPr>
        <p:spPr>
          <a:xfrm>
            <a:off x="6426200" y="1940578"/>
            <a:ext cx="5173200" cy="38052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96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6BD9F0-AF51-4E46-8841-32518A0028E8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E34B70-481C-44F5-99CD-BE08FF33C7EC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1E921-F907-49D1-8CBB-1CDA9B1812CC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5A7A8-FE2A-4FEF-AEE7-CB91E70EFD73}"/>
              </a:ext>
            </a:extLst>
          </p:cNvPr>
          <p:cNvSpPr txBox="1"/>
          <p:nvPr/>
        </p:nvSpPr>
        <p:spPr>
          <a:xfrm>
            <a:off x="121920" y="1184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j-lt"/>
                <a:ea typeface="+mj-ea"/>
              </a:rPr>
              <a:t>4</a:t>
            </a:r>
            <a:endParaRPr lang="ko-KR" altLang="en-US" sz="4800" b="1" dirty="0">
              <a:latin typeface="+mj-lt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201764-09F1-47C4-B66C-C489E9D6F37C}"/>
              </a:ext>
            </a:extLst>
          </p:cNvPr>
          <p:cNvSpPr txBox="1"/>
          <p:nvPr/>
        </p:nvSpPr>
        <p:spPr>
          <a:xfrm>
            <a:off x="670560" y="175718"/>
            <a:ext cx="1526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latin typeface="+mj-ea"/>
                <a:ea typeface="+mj-ea"/>
              </a:rPr>
              <a:t>게시판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42521D-C43B-424B-A510-C3AEAE6E15F2}"/>
              </a:ext>
            </a:extLst>
          </p:cNvPr>
          <p:cNvSpPr txBox="1"/>
          <p:nvPr/>
        </p:nvSpPr>
        <p:spPr>
          <a:xfrm>
            <a:off x="6095999" y="652771"/>
            <a:ext cx="6967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 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4.2 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답변 등록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/ 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수정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/ 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삭제 기능 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&lt;/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</a:t>
            </a:r>
            <a:endParaRPr lang="ko-KR" altLang="en-US" sz="2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DD27BA-2C34-4E6E-A1E9-A2D41061A222}"/>
              </a:ext>
            </a:extLst>
          </p:cNvPr>
          <p:cNvSpPr/>
          <p:nvPr/>
        </p:nvSpPr>
        <p:spPr>
          <a:xfrm>
            <a:off x="6426200" y="1589379"/>
            <a:ext cx="5413594" cy="491132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324742-1515-41AA-B0D9-2D5D4F7F4158}"/>
              </a:ext>
            </a:extLst>
          </p:cNvPr>
          <p:cNvSpPr txBox="1"/>
          <p:nvPr/>
        </p:nvSpPr>
        <p:spPr>
          <a:xfrm>
            <a:off x="451257" y="5886808"/>
            <a:ext cx="5644742" cy="7954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로그인  유저와 글 쓴 유저가 다르면 삭제 권한이 없다고 나타낸다</a:t>
            </a: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같다면 답변을 지운다</a:t>
            </a: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019CC1-0C62-4636-9E64-DED48A0F4EE1}"/>
              </a:ext>
            </a:extLst>
          </p:cNvPr>
          <p:cNvSpPr txBox="1"/>
          <p:nvPr/>
        </p:nvSpPr>
        <p:spPr>
          <a:xfrm>
            <a:off x="385774" y="1468015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[answer_views.py </a:t>
            </a:r>
            <a:r>
              <a:rPr lang="ko-KR" altLang="en-US" sz="2400" spc="-150" dirty="0">
                <a:solidFill>
                  <a:srgbClr val="0F518E"/>
                </a:solidFill>
                <a:latin typeface="+mj-ea"/>
                <a:ea typeface="+mj-ea"/>
              </a:rPr>
              <a:t>삭제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4A08C4-D081-4ECF-8995-0E341E3E2DAC}"/>
              </a:ext>
            </a:extLst>
          </p:cNvPr>
          <p:cNvSpPr/>
          <p:nvPr/>
        </p:nvSpPr>
        <p:spPr>
          <a:xfrm>
            <a:off x="482843" y="2023468"/>
            <a:ext cx="5173200" cy="38052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2E96E7-7BDB-4BF6-8C95-A1E8DE5C828F}"/>
              </a:ext>
            </a:extLst>
          </p:cNvPr>
          <p:cNvSpPr/>
          <p:nvPr/>
        </p:nvSpPr>
        <p:spPr>
          <a:xfrm>
            <a:off x="6485076" y="4547915"/>
            <a:ext cx="5354718" cy="1952787"/>
          </a:xfrm>
          <a:prstGeom prst="rect">
            <a:avLst/>
          </a:prstGeom>
          <a:noFill/>
          <a:ln w="38100">
            <a:solidFill>
              <a:srgbClr val="AE3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8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6BD9F0-AF51-4E46-8841-32518A0028E8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E34B70-481C-44F5-99CD-BE08FF33C7EC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1E921-F907-49D1-8CBB-1CDA9B1812CC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5A7A8-FE2A-4FEF-AEE7-CB91E70EFD73}"/>
              </a:ext>
            </a:extLst>
          </p:cNvPr>
          <p:cNvSpPr txBox="1"/>
          <p:nvPr/>
        </p:nvSpPr>
        <p:spPr>
          <a:xfrm>
            <a:off x="121920" y="1184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j-lt"/>
                <a:ea typeface="+mj-ea"/>
              </a:rPr>
              <a:t>4</a:t>
            </a:r>
            <a:endParaRPr lang="ko-KR" altLang="en-US" sz="4800" b="1" dirty="0">
              <a:latin typeface="+mj-lt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201764-09F1-47C4-B66C-C489E9D6F37C}"/>
              </a:ext>
            </a:extLst>
          </p:cNvPr>
          <p:cNvSpPr txBox="1"/>
          <p:nvPr/>
        </p:nvSpPr>
        <p:spPr>
          <a:xfrm>
            <a:off x="670560" y="175718"/>
            <a:ext cx="1526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latin typeface="+mj-ea"/>
                <a:ea typeface="+mj-ea"/>
              </a:rPr>
              <a:t>게시판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42521D-C43B-424B-A510-C3AEAE6E15F2}"/>
              </a:ext>
            </a:extLst>
          </p:cNvPr>
          <p:cNvSpPr txBox="1"/>
          <p:nvPr/>
        </p:nvSpPr>
        <p:spPr>
          <a:xfrm>
            <a:off x="8115485" y="576387"/>
            <a:ext cx="43515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 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4.3  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검색 기능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&lt;/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409125-D3B5-4B44-9201-2B74B76341F4}"/>
              </a:ext>
            </a:extLst>
          </p:cNvPr>
          <p:cNvSpPr txBox="1"/>
          <p:nvPr/>
        </p:nvSpPr>
        <p:spPr>
          <a:xfrm>
            <a:off x="9752542" y="3063095"/>
            <a:ext cx="2714522" cy="321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150" dirty="0">
                <a:solidFill>
                  <a:schemeClr val="bg1"/>
                </a:solidFill>
                <a:latin typeface="+mj-ea"/>
                <a:ea typeface="+mj-ea"/>
              </a:rPr>
              <a:t> * </a:t>
            </a:r>
            <a:r>
              <a:rPr lang="ko-KR" altLang="en-US" sz="1100" spc="-150" dirty="0">
                <a:solidFill>
                  <a:schemeClr val="bg1"/>
                </a:solidFill>
                <a:latin typeface="+mj-ea"/>
                <a:ea typeface="+mj-ea"/>
              </a:rPr>
              <a:t>질문</a:t>
            </a:r>
            <a:r>
              <a:rPr lang="en-US" altLang="ko-KR" sz="11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100" spc="-150" dirty="0">
                <a:solidFill>
                  <a:schemeClr val="bg1"/>
                </a:solidFill>
                <a:latin typeface="+mj-ea"/>
                <a:ea typeface="+mj-ea"/>
              </a:rPr>
              <a:t>등록 버튼 생성</a:t>
            </a:r>
            <a:endParaRPr lang="en-US" altLang="ko-KR" sz="11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6AEFB1-1CC3-4B80-A4F7-04EF1077C77A}"/>
              </a:ext>
            </a:extLst>
          </p:cNvPr>
          <p:cNvSpPr/>
          <p:nvPr/>
        </p:nvSpPr>
        <p:spPr>
          <a:xfrm>
            <a:off x="538480" y="1956664"/>
            <a:ext cx="5173200" cy="4454296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3D18AF-F73C-4AE4-9C27-0CADD0BA21E8}"/>
              </a:ext>
            </a:extLst>
          </p:cNvPr>
          <p:cNvSpPr txBox="1"/>
          <p:nvPr/>
        </p:nvSpPr>
        <p:spPr>
          <a:xfrm>
            <a:off x="385774" y="1468015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게시판 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UI]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6FDA0A-1F2B-4C54-8CAD-C9F0B7F1E54C}"/>
              </a:ext>
            </a:extLst>
          </p:cNvPr>
          <p:cNvSpPr/>
          <p:nvPr/>
        </p:nvSpPr>
        <p:spPr>
          <a:xfrm>
            <a:off x="6480322" y="1956664"/>
            <a:ext cx="5173200" cy="445429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5AFB98-4A51-4360-836C-C3EC053E3FD0}"/>
              </a:ext>
            </a:extLst>
          </p:cNvPr>
          <p:cNvSpPr/>
          <p:nvPr/>
        </p:nvSpPr>
        <p:spPr>
          <a:xfrm>
            <a:off x="9894862" y="2907624"/>
            <a:ext cx="1677378" cy="361624"/>
          </a:xfrm>
          <a:prstGeom prst="rect">
            <a:avLst/>
          </a:prstGeom>
          <a:noFill/>
          <a:ln w="38100">
            <a:solidFill>
              <a:srgbClr val="AE3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6BD9F0-AF51-4E46-8841-32518A0028E8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E34B70-481C-44F5-99CD-BE08FF33C7EC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1E921-F907-49D1-8CBB-1CDA9B1812CC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5A7A8-FE2A-4FEF-AEE7-CB91E70EFD73}"/>
              </a:ext>
            </a:extLst>
          </p:cNvPr>
          <p:cNvSpPr txBox="1"/>
          <p:nvPr/>
        </p:nvSpPr>
        <p:spPr>
          <a:xfrm>
            <a:off x="121920" y="1184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j-lt"/>
                <a:ea typeface="+mj-ea"/>
              </a:rPr>
              <a:t>4</a:t>
            </a:r>
            <a:endParaRPr lang="ko-KR" altLang="en-US" sz="4800" b="1" dirty="0">
              <a:latin typeface="+mj-lt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201764-09F1-47C4-B66C-C489E9D6F37C}"/>
              </a:ext>
            </a:extLst>
          </p:cNvPr>
          <p:cNvSpPr txBox="1"/>
          <p:nvPr/>
        </p:nvSpPr>
        <p:spPr>
          <a:xfrm>
            <a:off x="670560" y="175718"/>
            <a:ext cx="1526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latin typeface="+mj-ea"/>
                <a:ea typeface="+mj-ea"/>
              </a:rPr>
              <a:t>게시판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42521D-C43B-424B-A510-C3AEAE6E15F2}"/>
              </a:ext>
            </a:extLst>
          </p:cNvPr>
          <p:cNvSpPr txBox="1"/>
          <p:nvPr/>
        </p:nvSpPr>
        <p:spPr>
          <a:xfrm>
            <a:off x="8115485" y="576387"/>
            <a:ext cx="43515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 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4.3  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검색 기능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&lt;/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409125-D3B5-4B44-9201-2B74B76341F4}"/>
              </a:ext>
            </a:extLst>
          </p:cNvPr>
          <p:cNvSpPr txBox="1"/>
          <p:nvPr/>
        </p:nvSpPr>
        <p:spPr>
          <a:xfrm>
            <a:off x="9752542" y="3063095"/>
            <a:ext cx="2714522" cy="321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150" dirty="0">
                <a:solidFill>
                  <a:schemeClr val="bg1"/>
                </a:solidFill>
                <a:latin typeface="+mj-ea"/>
                <a:ea typeface="+mj-ea"/>
              </a:rPr>
              <a:t> * </a:t>
            </a:r>
            <a:r>
              <a:rPr lang="ko-KR" altLang="en-US" sz="1100" spc="-150" dirty="0">
                <a:solidFill>
                  <a:schemeClr val="bg1"/>
                </a:solidFill>
                <a:latin typeface="+mj-ea"/>
                <a:ea typeface="+mj-ea"/>
              </a:rPr>
              <a:t>질문</a:t>
            </a:r>
            <a:r>
              <a:rPr lang="en-US" altLang="ko-KR" sz="11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100" spc="-150" dirty="0">
                <a:solidFill>
                  <a:schemeClr val="bg1"/>
                </a:solidFill>
                <a:latin typeface="+mj-ea"/>
                <a:ea typeface="+mj-ea"/>
              </a:rPr>
              <a:t>등록 버튼 생성</a:t>
            </a:r>
            <a:endParaRPr lang="en-US" altLang="ko-KR" sz="11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6AEFB1-1CC3-4B80-A4F7-04EF1077C77A}"/>
              </a:ext>
            </a:extLst>
          </p:cNvPr>
          <p:cNvSpPr/>
          <p:nvPr/>
        </p:nvSpPr>
        <p:spPr>
          <a:xfrm>
            <a:off x="538480" y="1956664"/>
            <a:ext cx="5173200" cy="38052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3D18AF-F73C-4AE4-9C27-0CADD0BA21E8}"/>
              </a:ext>
            </a:extLst>
          </p:cNvPr>
          <p:cNvSpPr txBox="1"/>
          <p:nvPr/>
        </p:nvSpPr>
        <p:spPr>
          <a:xfrm>
            <a:off x="385774" y="1468015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[question_list.html]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F3E2F7-A61A-43D3-BBB5-549C95E40B68}"/>
              </a:ext>
            </a:extLst>
          </p:cNvPr>
          <p:cNvSpPr/>
          <p:nvPr/>
        </p:nvSpPr>
        <p:spPr>
          <a:xfrm>
            <a:off x="6187440" y="1956664"/>
            <a:ext cx="5173200" cy="167045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2D3838-1A35-482C-93B2-B18815FCC35C}"/>
              </a:ext>
            </a:extLst>
          </p:cNvPr>
          <p:cNvSpPr txBox="1"/>
          <p:nvPr/>
        </p:nvSpPr>
        <p:spPr>
          <a:xfrm>
            <a:off x="6095999" y="1446389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[question_list.html]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7A604E-D621-4444-BD2B-154B5CE2667B}"/>
              </a:ext>
            </a:extLst>
          </p:cNvPr>
          <p:cNvSpPr txBox="1"/>
          <p:nvPr/>
        </p:nvSpPr>
        <p:spPr>
          <a:xfrm>
            <a:off x="6095999" y="3988018"/>
            <a:ext cx="5811520" cy="15341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&lt; 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두 사진 요약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err="1">
                <a:solidFill>
                  <a:srgbClr val="0F518E"/>
                </a:solidFill>
                <a:latin typeface="+mj-ea"/>
                <a:ea typeface="+mj-ea"/>
              </a:rPr>
              <a:t>검색창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 및 찾기 버튼 생성</a:t>
            </a: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value = “{{ kw | </a:t>
            </a:r>
            <a:r>
              <a:rPr lang="en-US" altLang="ko-KR" sz="1600" spc="-150" dirty="0" err="1">
                <a:solidFill>
                  <a:srgbClr val="0F518E"/>
                </a:solidFill>
                <a:latin typeface="+mj-ea"/>
                <a:ea typeface="+mj-ea"/>
              </a:rPr>
              <a:t>default_if_none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 : “  “ } }” 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검색창에 키워드가 없는 상태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검색 기능은 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GET 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방식 활용 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--&gt; 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페이지 이동 중에 오류를 방지하기 위함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 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  </a:t>
            </a: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BC68BE-13B2-4912-A05B-689659E61839}"/>
              </a:ext>
            </a:extLst>
          </p:cNvPr>
          <p:cNvSpPr/>
          <p:nvPr/>
        </p:nvSpPr>
        <p:spPr>
          <a:xfrm>
            <a:off x="873760" y="3976721"/>
            <a:ext cx="4175760" cy="1545435"/>
          </a:xfrm>
          <a:prstGeom prst="rect">
            <a:avLst/>
          </a:prstGeom>
          <a:noFill/>
          <a:ln w="38100">
            <a:solidFill>
              <a:srgbClr val="AE3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00E8B09-46F5-405F-BABC-EA6DFD299C93}"/>
              </a:ext>
            </a:extLst>
          </p:cNvPr>
          <p:cNvSpPr/>
          <p:nvPr/>
        </p:nvSpPr>
        <p:spPr>
          <a:xfrm>
            <a:off x="7690776" y="1907328"/>
            <a:ext cx="792824" cy="361624"/>
          </a:xfrm>
          <a:prstGeom prst="rect">
            <a:avLst/>
          </a:prstGeom>
          <a:noFill/>
          <a:ln w="38100">
            <a:solidFill>
              <a:srgbClr val="AE3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20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6BD9F0-AF51-4E46-8841-32518A0028E8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E34B70-481C-44F5-99CD-BE08FF33C7EC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1E921-F907-49D1-8CBB-1CDA9B1812CC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5A7A8-FE2A-4FEF-AEE7-CB91E70EFD73}"/>
              </a:ext>
            </a:extLst>
          </p:cNvPr>
          <p:cNvSpPr txBox="1"/>
          <p:nvPr/>
        </p:nvSpPr>
        <p:spPr>
          <a:xfrm>
            <a:off x="121920" y="1184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j-lt"/>
                <a:ea typeface="+mj-ea"/>
              </a:rPr>
              <a:t>4</a:t>
            </a:r>
            <a:endParaRPr lang="ko-KR" altLang="en-US" sz="4800" b="1" dirty="0">
              <a:latin typeface="+mj-lt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201764-09F1-47C4-B66C-C489E9D6F37C}"/>
              </a:ext>
            </a:extLst>
          </p:cNvPr>
          <p:cNvSpPr txBox="1"/>
          <p:nvPr/>
        </p:nvSpPr>
        <p:spPr>
          <a:xfrm>
            <a:off x="670560" y="175718"/>
            <a:ext cx="1526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latin typeface="+mj-ea"/>
                <a:ea typeface="+mj-ea"/>
              </a:rPr>
              <a:t>게시판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42521D-C43B-424B-A510-C3AEAE6E15F2}"/>
              </a:ext>
            </a:extLst>
          </p:cNvPr>
          <p:cNvSpPr txBox="1"/>
          <p:nvPr/>
        </p:nvSpPr>
        <p:spPr>
          <a:xfrm>
            <a:off x="8115485" y="576387"/>
            <a:ext cx="43515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 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4.3  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검색 기능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&lt;/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409125-D3B5-4B44-9201-2B74B76341F4}"/>
              </a:ext>
            </a:extLst>
          </p:cNvPr>
          <p:cNvSpPr txBox="1"/>
          <p:nvPr/>
        </p:nvSpPr>
        <p:spPr>
          <a:xfrm>
            <a:off x="9752542" y="3063095"/>
            <a:ext cx="2714522" cy="321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150" dirty="0">
                <a:solidFill>
                  <a:schemeClr val="bg1"/>
                </a:solidFill>
                <a:latin typeface="+mj-ea"/>
                <a:ea typeface="+mj-ea"/>
              </a:rPr>
              <a:t> * </a:t>
            </a:r>
            <a:r>
              <a:rPr lang="ko-KR" altLang="en-US" sz="1100" spc="-150" dirty="0">
                <a:solidFill>
                  <a:schemeClr val="bg1"/>
                </a:solidFill>
                <a:latin typeface="+mj-ea"/>
                <a:ea typeface="+mj-ea"/>
              </a:rPr>
              <a:t>질문</a:t>
            </a:r>
            <a:r>
              <a:rPr lang="en-US" altLang="ko-KR" sz="11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100" spc="-150" dirty="0">
                <a:solidFill>
                  <a:schemeClr val="bg1"/>
                </a:solidFill>
                <a:latin typeface="+mj-ea"/>
                <a:ea typeface="+mj-ea"/>
              </a:rPr>
              <a:t>등록 버튼 생성</a:t>
            </a:r>
            <a:endParaRPr lang="en-US" altLang="ko-KR" sz="11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D0712A-A6A2-4C77-8541-6F940842A0D2}"/>
              </a:ext>
            </a:extLst>
          </p:cNvPr>
          <p:cNvSpPr/>
          <p:nvPr/>
        </p:nvSpPr>
        <p:spPr>
          <a:xfrm>
            <a:off x="538480" y="1956664"/>
            <a:ext cx="5173200" cy="38052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3F31D1-4577-497A-A056-4CCFA0950E93}"/>
              </a:ext>
            </a:extLst>
          </p:cNvPr>
          <p:cNvSpPr txBox="1"/>
          <p:nvPr/>
        </p:nvSpPr>
        <p:spPr>
          <a:xfrm>
            <a:off x="385774" y="1468015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[question_list.html]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2EADC8-3E67-4A6B-A4A6-6FD4BEF0F5B4}"/>
              </a:ext>
            </a:extLst>
          </p:cNvPr>
          <p:cNvSpPr txBox="1"/>
          <p:nvPr/>
        </p:nvSpPr>
        <p:spPr>
          <a:xfrm>
            <a:off x="6095999" y="1446389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[base_views.py]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7754CB-F5DB-4DA7-8FF2-B14801763766}"/>
              </a:ext>
            </a:extLst>
          </p:cNvPr>
          <p:cNvSpPr/>
          <p:nvPr/>
        </p:nvSpPr>
        <p:spPr>
          <a:xfrm>
            <a:off x="6207760" y="1978915"/>
            <a:ext cx="5173200" cy="254228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1A21CB-AD90-470E-8EDD-5392ECAB9789}"/>
              </a:ext>
            </a:extLst>
          </p:cNvPr>
          <p:cNvSpPr txBox="1"/>
          <p:nvPr/>
        </p:nvSpPr>
        <p:spPr>
          <a:xfrm>
            <a:off x="5892800" y="4637897"/>
            <a:ext cx="6187440" cy="15341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&lt; 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두 사진 요약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검색창에 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keyword 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입력  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 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검색 버튼을 누르기 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 keyword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가 포함된 폼 요청</a:t>
            </a: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subject /content /author_username__</a:t>
            </a:r>
            <a:r>
              <a:rPr lang="en-US" altLang="ko-KR" sz="1600" spc="-150" dirty="0" err="1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icontains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=kw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          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 키워드가 제목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, 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내용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, 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</a:rPr>
              <a:t>질문 글쓴이에 포함되는지 물어본다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13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6BD9F0-AF51-4E46-8841-32518A0028E8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E34B70-481C-44F5-99CD-BE08FF33C7EC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1E921-F907-49D1-8CBB-1CDA9B1812CC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5A7A8-FE2A-4FEF-AEE7-CB91E70EFD73}"/>
              </a:ext>
            </a:extLst>
          </p:cNvPr>
          <p:cNvSpPr txBox="1"/>
          <p:nvPr/>
        </p:nvSpPr>
        <p:spPr>
          <a:xfrm>
            <a:off x="121920" y="1184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j-lt"/>
                <a:ea typeface="+mj-ea"/>
              </a:rPr>
              <a:t>4</a:t>
            </a:r>
            <a:endParaRPr lang="ko-KR" altLang="en-US" sz="4800" b="1" dirty="0">
              <a:latin typeface="+mj-lt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201764-09F1-47C4-B66C-C489E9D6F37C}"/>
              </a:ext>
            </a:extLst>
          </p:cNvPr>
          <p:cNvSpPr txBox="1"/>
          <p:nvPr/>
        </p:nvSpPr>
        <p:spPr>
          <a:xfrm>
            <a:off x="670560" y="175718"/>
            <a:ext cx="1526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latin typeface="+mj-ea"/>
                <a:ea typeface="+mj-ea"/>
              </a:rPr>
              <a:t>게시판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42521D-C43B-424B-A510-C3AEAE6E15F2}"/>
              </a:ext>
            </a:extLst>
          </p:cNvPr>
          <p:cNvSpPr txBox="1"/>
          <p:nvPr/>
        </p:nvSpPr>
        <p:spPr>
          <a:xfrm>
            <a:off x="8115485" y="576387"/>
            <a:ext cx="43515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 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4.4  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정렬 기능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&lt;/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409125-D3B5-4B44-9201-2B74B76341F4}"/>
              </a:ext>
            </a:extLst>
          </p:cNvPr>
          <p:cNvSpPr txBox="1"/>
          <p:nvPr/>
        </p:nvSpPr>
        <p:spPr>
          <a:xfrm>
            <a:off x="9752542" y="3063095"/>
            <a:ext cx="2714522" cy="321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150" dirty="0">
                <a:solidFill>
                  <a:schemeClr val="bg1"/>
                </a:solidFill>
                <a:latin typeface="+mj-ea"/>
                <a:ea typeface="+mj-ea"/>
              </a:rPr>
              <a:t> * </a:t>
            </a:r>
            <a:r>
              <a:rPr lang="ko-KR" altLang="en-US" sz="1100" spc="-150" dirty="0">
                <a:solidFill>
                  <a:schemeClr val="bg1"/>
                </a:solidFill>
                <a:latin typeface="+mj-ea"/>
                <a:ea typeface="+mj-ea"/>
              </a:rPr>
              <a:t>질문</a:t>
            </a:r>
            <a:r>
              <a:rPr lang="en-US" altLang="ko-KR" sz="11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100" spc="-150" dirty="0">
                <a:solidFill>
                  <a:schemeClr val="bg1"/>
                </a:solidFill>
                <a:latin typeface="+mj-ea"/>
                <a:ea typeface="+mj-ea"/>
              </a:rPr>
              <a:t>등록 버튼 생성</a:t>
            </a:r>
            <a:endParaRPr lang="en-US" altLang="ko-KR" sz="11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3F31D1-4577-497A-A056-4CCFA0950E93}"/>
              </a:ext>
            </a:extLst>
          </p:cNvPr>
          <p:cNvSpPr txBox="1"/>
          <p:nvPr/>
        </p:nvSpPr>
        <p:spPr>
          <a:xfrm>
            <a:off x="121920" y="1482336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[question_list.html]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2EADC8-3E67-4A6B-A4A6-6FD4BEF0F5B4}"/>
              </a:ext>
            </a:extLst>
          </p:cNvPr>
          <p:cNvSpPr txBox="1"/>
          <p:nvPr/>
        </p:nvSpPr>
        <p:spPr>
          <a:xfrm>
            <a:off x="5720079" y="1459165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[base_views.py]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B8828E-6613-40F1-8D61-0D46F934470A}"/>
              </a:ext>
            </a:extLst>
          </p:cNvPr>
          <p:cNvGrpSpPr/>
          <p:nvPr/>
        </p:nvGrpSpPr>
        <p:grpSpPr>
          <a:xfrm>
            <a:off x="256090" y="1978915"/>
            <a:ext cx="5173200" cy="3805200"/>
            <a:chOff x="538480" y="1956664"/>
            <a:chExt cx="5173200" cy="38052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76B4CBB-2868-454D-A389-C01F699B3331}"/>
                </a:ext>
              </a:extLst>
            </p:cNvPr>
            <p:cNvSpPr/>
            <p:nvPr/>
          </p:nvSpPr>
          <p:spPr>
            <a:xfrm>
              <a:off x="538480" y="1956664"/>
              <a:ext cx="5173200" cy="3805200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FE4D46B-25DC-4B98-955B-B405FD057B9A}"/>
                </a:ext>
              </a:extLst>
            </p:cNvPr>
            <p:cNvSpPr/>
            <p:nvPr/>
          </p:nvSpPr>
          <p:spPr>
            <a:xfrm>
              <a:off x="904240" y="2147921"/>
              <a:ext cx="4714240" cy="1844959"/>
            </a:xfrm>
            <a:prstGeom prst="rect">
              <a:avLst/>
            </a:prstGeom>
            <a:noFill/>
            <a:ln w="38100">
              <a:solidFill>
                <a:srgbClr val="AE3D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BCFE02-47BC-4F2F-AF0B-CC48189DBC4B}"/>
              </a:ext>
            </a:extLst>
          </p:cNvPr>
          <p:cNvSpPr/>
          <p:nvPr/>
        </p:nvSpPr>
        <p:spPr>
          <a:xfrm>
            <a:off x="5628640" y="1974063"/>
            <a:ext cx="6421120" cy="277065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BCF6E6-0B72-4307-8E03-6156107682BA}"/>
              </a:ext>
            </a:extLst>
          </p:cNvPr>
          <p:cNvSpPr txBox="1"/>
          <p:nvPr/>
        </p:nvSpPr>
        <p:spPr>
          <a:xfrm>
            <a:off x="5628640" y="4877829"/>
            <a:ext cx="6187440" cy="7954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 err="1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order_by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(‘-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인자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1’, ‘-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인자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2’)  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예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) </a:t>
            </a:r>
            <a:r>
              <a:rPr lang="en-US" altLang="ko-KR" sz="1600" spc="-150" dirty="0" err="1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order_by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(‘-</a:t>
            </a:r>
            <a:r>
              <a:rPr lang="en-US" altLang="ko-KR" sz="1600" spc="-150" dirty="0" err="1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num_voter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’, ‘-</a:t>
            </a:r>
            <a:r>
              <a:rPr lang="en-US" altLang="ko-KR" sz="1600" spc="-150" dirty="0" err="1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create_date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’)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   -  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첫 번째 항목이 우선순위에 있음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. 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예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) 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추천순이 같으면</a:t>
            </a:r>
            <a:r>
              <a:rPr lang="en-US" altLang="ko-KR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최신순으로 정렬</a:t>
            </a: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732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126BD9F0-AF51-4E46-8841-32518A0028E8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E34B70-481C-44F5-99CD-BE08FF33C7EC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39BF65-6860-4F62-A20D-B62B30DF2D4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1E921-F907-49D1-8CBB-1CDA9B1812CC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5A7A8-FE2A-4FEF-AEE7-CB91E70EFD73}"/>
              </a:ext>
            </a:extLst>
          </p:cNvPr>
          <p:cNvSpPr txBox="1"/>
          <p:nvPr/>
        </p:nvSpPr>
        <p:spPr>
          <a:xfrm>
            <a:off x="121920" y="1184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j-lt"/>
                <a:ea typeface="+mj-ea"/>
              </a:rPr>
              <a:t>4</a:t>
            </a:r>
            <a:endParaRPr lang="ko-KR" altLang="en-US" sz="4800" b="1" dirty="0">
              <a:latin typeface="+mj-lt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201764-09F1-47C4-B66C-C489E9D6F37C}"/>
              </a:ext>
            </a:extLst>
          </p:cNvPr>
          <p:cNvSpPr txBox="1"/>
          <p:nvPr/>
        </p:nvSpPr>
        <p:spPr>
          <a:xfrm>
            <a:off x="670560" y="175718"/>
            <a:ext cx="1526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latin typeface="+mj-ea"/>
                <a:ea typeface="+mj-ea"/>
              </a:rPr>
              <a:t>게시판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42521D-C43B-424B-A510-C3AEAE6E15F2}"/>
              </a:ext>
            </a:extLst>
          </p:cNvPr>
          <p:cNvSpPr txBox="1"/>
          <p:nvPr/>
        </p:nvSpPr>
        <p:spPr>
          <a:xfrm>
            <a:off x="8115485" y="576387"/>
            <a:ext cx="43515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 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4.4  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정렬 기능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&lt;/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409125-D3B5-4B44-9201-2B74B76341F4}"/>
              </a:ext>
            </a:extLst>
          </p:cNvPr>
          <p:cNvSpPr txBox="1"/>
          <p:nvPr/>
        </p:nvSpPr>
        <p:spPr>
          <a:xfrm>
            <a:off x="9752542" y="3063095"/>
            <a:ext cx="2714522" cy="321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150" dirty="0">
                <a:solidFill>
                  <a:schemeClr val="bg1"/>
                </a:solidFill>
                <a:latin typeface="+mj-ea"/>
                <a:ea typeface="+mj-ea"/>
              </a:rPr>
              <a:t> * </a:t>
            </a:r>
            <a:r>
              <a:rPr lang="ko-KR" altLang="en-US" sz="1100" spc="-150" dirty="0">
                <a:solidFill>
                  <a:schemeClr val="bg1"/>
                </a:solidFill>
                <a:latin typeface="+mj-ea"/>
                <a:ea typeface="+mj-ea"/>
              </a:rPr>
              <a:t>질문</a:t>
            </a:r>
            <a:r>
              <a:rPr lang="en-US" altLang="ko-KR" sz="11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100" spc="-150" dirty="0">
                <a:solidFill>
                  <a:schemeClr val="bg1"/>
                </a:solidFill>
                <a:latin typeface="+mj-ea"/>
                <a:ea typeface="+mj-ea"/>
              </a:rPr>
              <a:t>등록 버튼 생성</a:t>
            </a:r>
            <a:endParaRPr lang="en-US" altLang="ko-KR" sz="11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3F31D1-4577-497A-A056-4CCFA0950E93}"/>
              </a:ext>
            </a:extLst>
          </p:cNvPr>
          <p:cNvSpPr txBox="1"/>
          <p:nvPr/>
        </p:nvSpPr>
        <p:spPr>
          <a:xfrm>
            <a:off x="538480" y="1482336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</a:t>
            </a:r>
            <a:r>
              <a:rPr lang="ko-KR" altLang="en-US" sz="2400" spc="-150" dirty="0" err="1">
                <a:solidFill>
                  <a:srgbClr val="AE3D57"/>
                </a:solidFill>
                <a:latin typeface="+mj-ea"/>
                <a:ea typeface="+mj-ea"/>
              </a:rPr>
              <a:t>추천순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2EADC8-3E67-4A6B-A4A6-6FD4BEF0F5B4}"/>
              </a:ext>
            </a:extLst>
          </p:cNvPr>
          <p:cNvSpPr txBox="1"/>
          <p:nvPr/>
        </p:nvSpPr>
        <p:spPr>
          <a:xfrm>
            <a:off x="6426200" y="1482336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[</a:t>
            </a:r>
            <a:r>
              <a:rPr lang="ko-KR" altLang="en-US" sz="2400" spc="-150" dirty="0" err="1">
                <a:solidFill>
                  <a:srgbClr val="AE3D57"/>
                </a:solidFill>
                <a:latin typeface="+mj-ea"/>
                <a:ea typeface="+mj-ea"/>
              </a:rPr>
              <a:t>인기순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]</a:t>
            </a:r>
            <a:endParaRPr lang="ko-KR" altLang="en-US" sz="2400" spc="-150" dirty="0">
              <a:solidFill>
                <a:srgbClr val="AE3D57"/>
              </a:solidFill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6B4CBB-2868-454D-A389-C01F699B3331}"/>
              </a:ext>
            </a:extLst>
          </p:cNvPr>
          <p:cNvSpPr/>
          <p:nvPr/>
        </p:nvSpPr>
        <p:spPr>
          <a:xfrm>
            <a:off x="538480" y="1978915"/>
            <a:ext cx="5173200" cy="38052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088E35-B413-4779-8766-B830B1EF7B39}"/>
              </a:ext>
            </a:extLst>
          </p:cNvPr>
          <p:cNvSpPr/>
          <p:nvPr/>
        </p:nvSpPr>
        <p:spPr>
          <a:xfrm>
            <a:off x="6426200" y="1978915"/>
            <a:ext cx="5173200" cy="38052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2AD883-2290-41D4-B432-9B31F1A364B0}"/>
              </a:ext>
            </a:extLst>
          </p:cNvPr>
          <p:cNvSpPr txBox="1"/>
          <p:nvPr/>
        </p:nvSpPr>
        <p:spPr>
          <a:xfrm>
            <a:off x="2135678" y="6004195"/>
            <a:ext cx="1849120" cy="4238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추천이 많은 순</a:t>
            </a: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83AA71-4980-4ED6-B883-023F59675B08}"/>
              </a:ext>
            </a:extLst>
          </p:cNvPr>
          <p:cNvSpPr txBox="1"/>
          <p:nvPr/>
        </p:nvSpPr>
        <p:spPr>
          <a:xfrm>
            <a:off x="8442154" y="6004194"/>
            <a:ext cx="1849120" cy="4238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F518E"/>
                </a:solidFill>
                <a:latin typeface="+mj-ea"/>
                <a:ea typeface="+mj-ea"/>
                <a:sym typeface="Wingdings" panose="05000000000000000000" pitchFamily="2" charset="2"/>
              </a:rPr>
              <a:t>댓글이 많은 순</a:t>
            </a:r>
            <a:endParaRPr lang="en-US" altLang="ko-KR" sz="1600" spc="-150" dirty="0">
              <a:solidFill>
                <a:srgbClr val="0F518E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0580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386509" y="3262771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마무리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4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6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순서도: 문서 11">
            <a:extLst>
              <a:ext uri="{FF2B5EF4-FFF2-40B4-BE49-F238E27FC236}">
                <a16:creationId xmlns:a16="http://schemas.microsoft.com/office/drawing/2014/main" id="{48B065CB-4159-4339-8E11-986119ECC618}"/>
              </a:ext>
            </a:extLst>
          </p:cNvPr>
          <p:cNvSpPr/>
          <p:nvPr/>
        </p:nvSpPr>
        <p:spPr>
          <a:xfrm flipH="1">
            <a:off x="0" y="-87672"/>
            <a:ext cx="12395832" cy="1527597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121920" y="0"/>
            <a:ext cx="12070080" cy="1073885"/>
            <a:chOff x="121920" y="0"/>
            <a:chExt cx="12070080" cy="107388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8A8A4BC-9ED3-4980-816B-F6895A198669}"/>
              </a:ext>
            </a:extLst>
          </p:cNvPr>
          <p:cNvGrpSpPr/>
          <p:nvPr/>
        </p:nvGrpSpPr>
        <p:grpSpPr>
          <a:xfrm>
            <a:off x="121920" y="122981"/>
            <a:ext cx="2969496" cy="830997"/>
            <a:chOff x="121920" y="118400"/>
            <a:chExt cx="2969496" cy="83099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636162-AF7E-4CCA-AB5E-AAB5645DAF5A}"/>
                </a:ext>
              </a:extLst>
            </p:cNvPr>
            <p:cNvSpPr txBox="1"/>
            <p:nvPr/>
          </p:nvSpPr>
          <p:spPr>
            <a:xfrm>
              <a:off x="670560" y="175718"/>
              <a:ext cx="24208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latin typeface="+mj-ea"/>
                  <a:ea typeface="+mj-ea"/>
                </a:rPr>
                <a:t>이슈트래킹</a:t>
              </a:r>
              <a:endParaRPr lang="ko-KR" altLang="en-US" sz="4000" spc="-150" dirty="0">
                <a:latin typeface="+mj-ea"/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1F8077-4F79-4C2C-B1E4-9A5464413A12}"/>
                </a:ext>
              </a:extLst>
            </p:cNvPr>
            <p:cNvSpPr txBox="1"/>
            <p:nvPr/>
          </p:nvSpPr>
          <p:spPr>
            <a:xfrm>
              <a:off x="121920" y="118400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latin typeface="+mj-lt"/>
                  <a:ea typeface="+mj-ea"/>
                </a:rPr>
                <a:t>1</a:t>
              </a:r>
              <a:endParaRPr lang="ko-KR" altLang="en-US" sz="4800" b="1" dirty="0">
                <a:latin typeface="+mj-lt"/>
                <a:ea typeface="+mj-ea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E01C4-DF1C-41B5-8276-AC9BA7B62636}"/>
              </a:ext>
            </a:extLst>
          </p:cNvPr>
          <p:cNvSpPr/>
          <p:nvPr/>
        </p:nvSpPr>
        <p:spPr>
          <a:xfrm>
            <a:off x="10052544" y="6619875"/>
            <a:ext cx="2114518" cy="238124"/>
          </a:xfrm>
          <a:prstGeom prst="rect">
            <a:avLst/>
          </a:prstGeom>
          <a:solidFill>
            <a:srgbClr val="0F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EA877D-A323-499A-A95D-54F080679BB2}"/>
              </a:ext>
            </a:extLst>
          </p:cNvPr>
          <p:cNvSpPr/>
          <p:nvPr/>
        </p:nvSpPr>
        <p:spPr>
          <a:xfrm>
            <a:off x="0" y="-1"/>
            <a:ext cx="121920" cy="1145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EA76CA-62C0-4CB0-8FEE-9D0A35C0949E}"/>
              </a:ext>
            </a:extLst>
          </p:cNvPr>
          <p:cNvSpPr txBox="1"/>
          <p:nvPr/>
        </p:nvSpPr>
        <p:spPr>
          <a:xfrm>
            <a:off x="9804665" y="5784115"/>
            <a:ext cx="346337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영상 및 질문 나열</a:t>
            </a:r>
            <a:endParaRPr lang="en-US" altLang="ko-KR" spc="-150" dirty="0">
              <a:solidFill>
                <a:srgbClr val="0F518E"/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01AB9B-9E2E-4E4D-AA81-C7D51BBE2934}"/>
              </a:ext>
            </a:extLst>
          </p:cNvPr>
          <p:cNvSpPr txBox="1"/>
          <p:nvPr/>
        </p:nvSpPr>
        <p:spPr>
          <a:xfrm>
            <a:off x="6532881" y="576387"/>
            <a:ext cx="5934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 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1.1  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게시판 링크 연결 오류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&lt;/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CAC60C-0336-464B-861E-D79F847275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6796" y="1523782"/>
            <a:ext cx="8855207" cy="515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50867" y="3262771"/>
            <a:ext cx="18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기획 단계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1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순서도: 문서 11">
            <a:extLst>
              <a:ext uri="{FF2B5EF4-FFF2-40B4-BE49-F238E27FC236}">
                <a16:creationId xmlns:a16="http://schemas.microsoft.com/office/drawing/2014/main" id="{48B065CB-4159-4339-8E11-986119ECC618}"/>
              </a:ext>
            </a:extLst>
          </p:cNvPr>
          <p:cNvSpPr/>
          <p:nvPr/>
        </p:nvSpPr>
        <p:spPr>
          <a:xfrm flipH="1">
            <a:off x="0" y="-87672"/>
            <a:ext cx="12395832" cy="1527597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121920" y="0"/>
            <a:ext cx="12070080" cy="1073885"/>
            <a:chOff x="121920" y="0"/>
            <a:chExt cx="12070080" cy="107388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8A8A4BC-9ED3-4980-816B-F6895A198669}"/>
              </a:ext>
            </a:extLst>
          </p:cNvPr>
          <p:cNvGrpSpPr/>
          <p:nvPr/>
        </p:nvGrpSpPr>
        <p:grpSpPr>
          <a:xfrm>
            <a:off x="121920" y="122981"/>
            <a:ext cx="2969496" cy="830997"/>
            <a:chOff x="121920" y="118400"/>
            <a:chExt cx="2969496" cy="83099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636162-AF7E-4CCA-AB5E-AAB5645DAF5A}"/>
                </a:ext>
              </a:extLst>
            </p:cNvPr>
            <p:cNvSpPr txBox="1"/>
            <p:nvPr/>
          </p:nvSpPr>
          <p:spPr>
            <a:xfrm>
              <a:off x="670560" y="175718"/>
              <a:ext cx="24208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latin typeface="+mj-ea"/>
                  <a:ea typeface="+mj-ea"/>
                </a:rPr>
                <a:t>이슈트래킹</a:t>
              </a:r>
              <a:endParaRPr lang="ko-KR" altLang="en-US" sz="4000" spc="-150" dirty="0">
                <a:latin typeface="+mj-ea"/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1F8077-4F79-4C2C-B1E4-9A5464413A12}"/>
                </a:ext>
              </a:extLst>
            </p:cNvPr>
            <p:cNvSpPr txBox="1"/>
            <p:nvPr/>
          </p:nvSpPr>
          <p:spPr>
            <a:xfrm>
              <a:off x="121920" y="118400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latin typeface="+mj-lt"/>
                  <a:ea typeface="+mj-ea"/>
                </a:rPr>
                <a:t>1</a:t>
              </a:r>
              <a:endParaRPr lang="ko-KR" altLang="en-US" sz="4800" b="1" dirty="0">
                <a:latin typeface="+mj-lt"/>
                <a:ea typeface="+mj-ea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E01C4-DF1C-41B5-8276-AC9BA7B62636}"/>
              </a:ext>
            </a:extLst>
          </p:cNvPr>
          <p:cNvSpPr/>
          <p:nvPr/>
        </p:nvSpPr>
        <p:spPr>
          <a:xfrm>
            <a:off x="10052544" y="6619875"/>
            <a:ext cx="2114518" cy="238124"/>
          </a:xfrm>
          <a:prstGeom prst="rect">
            <a:avLst/>
          </a:prstGeom>
          <a:solidFill>
            <a:srgbClr val="0F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EA877D-A323-499A-A95D-54F080679BB2}"/>
              </a:ext>
            </a:extLst>
          </p:cNvPr>
          <p:cNvSpPr/>
          <p:nvPr/>
        </p:nvSpPr>
        <p:spPr>
          <a:xfrm>
            <a:off x="0" y="-1"/>
            <a:ext cx="121920" cy="1145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EA76CA-62C0-4CB0-8FEE-9D0A35C0949E}"/>
              </a:ext>
            </a:extLst>
          </p:cNvPr>
          <p:cNvSpPr txBox="1"/>
          <p:nvPr/>
        </p:nvSpPr>
        <p:spPr>
          <a:xfrm>
            <a:off x="9804665" y="5784115"/>
            <a:ext cx="346337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영상 및 질문 나열</a:t>
            </a:r>
            <a:endParaRPr lang="en-US" altLang="ko-KR" spc="-150" dirty="0">
              <a:solidFill>
                <a:srgbClr val="0F518E"/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01AB9B-9E2E-4E4D-AA81-C7D51BBE2934}"/>
              </a:ext>
            </a:extLst>
          </p:cNvPr>
          <p:cNvSpPr txBox="1"/>
          <p:nvPr/>
        </p:nvSpPr>
        <p:spPr>
          <a:xfrm>
            <a:off x="6532881" y="576387"/>
            <a:ext cx="5934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 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1.2  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타이머 오류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&lt;/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BF44BE-F123-4425-A783-4CD7DF585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111"/>
          <a:stretch/>
        </p:blipFill>
        <p:spPr>
          <a:xfrm>
            <a:off x="3325951" y="1542633"/>
            <a:ext cx="5452182" cy="17527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C0DBFD-5B7C-4ECF-A2EC-A5696749A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b="326"/>
          <a:stretch/>
        </p:blipFill>
        <p:spPr>
          <a:xfrm>
            <a:off x="6139960" y="3429000"/>
            <a:ext cx="5921253" cy="31495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0DBF97F-AC19-45E3-9892-555001225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326"/>
          <a:stretch/>
        </p:blipFill>
        <p:spPr>
          <a:xfrm>
            <a:off x="130789" y="3429000"/>
            <a:ext cx="5921253" cy="314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0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순서도: 문서 11">
            <a:extLst>
              <a:ext uri="{FF2B5EF4-FFF2-40B4-BE49-F238E27FC236}">
                <a16:creationId xmlns:a16="http://schemas.microsoft.com/office/drawing/2014/main" id="{48B065CB-4159-4339-8E11-986119ECC618}"/>
              </a:ext>
            </a:extLst>
          </p:cNvPr>
          <p:cNvSpPr/>
          <p:nvPr/>
        </p:nvSpPr>
        <p:spPr>
          <a:xfrm flipH="1">
            <a:off x="0" y="-87672"/>
            <a:ext cx="12395832" cy="1527597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121920" y="0"/>
            <a:ext cx="12070080" cy="1073885"/>
            <a:chOff x="121920" y="0"/>
            <a:chExt cx="12070080" cy="107388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8A8A4BC-9ED3-4980-816B-F6895A198669}"/>
              </a:ext>
            </a:extLst>
          </p:cNvPr>
          <p:cNvGrpSpPr/>
          <p:nvPr/>
        </p:nvGrpSpPr>
        <p:grpSpPr>
          <a:xfrm>
            <a:off x="121920" y="122981"/>
            <a:ext cx="2969496" cy="830997"/>
            <a:chOff x="121920" y="118400"/>
            <a:chExt cx="2969496" cy="83099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636162-AF7E-4CCA-AB5E-AAB5645DAF5A}"/>
                </a:ext>
              </a:extLst>
            </p:cNvPr>
            <p:cNvSpPr txBox="1"/>
            <p:nvPr/>
          </p:nvSpPr>
          <p:spPr>
            <a:xfrm>
              <a:off x="670560" y="175718"/>
              <a:ext cx="24208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err="1">
                  <a:latin typeface="+mj-ea"/>
                  <a:ea typeface="+mj-ea"/>
                </a:rPr>
                <a:t>이슈트래킹</a:t>
              </a:r>
              <a:endParaRPr lang="ko-KR" altLang="en-US" sz="4000" spc="-150" dirty="0">
                <a:latin typeface="+mj-ea"/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1F8077-4F79-4C2C-B1E4-9A5464413A12}"/>
                </a:ext>
              </a:extLst>
            </p:cNvPr>
            <p:cNvSpPr txBox="1"/>
            <p:nvPr/>
          </p:nvSpPr>
          <p:spPr>
            <a:xfrm>
              <a:off x="121920" y="118400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latin typeface="+mj-lt"/>
                  <a:ea typeface="+mj-ea"/>
                </a:rPr>
                <a:t>1</a:t>
              </a:r>
              <a:endParaRPr lang="ko-KR" altLang="en-US" sz="4800" b="1" dirty="0">
                <a:latin typeface="+mj-lt"/>
                <a:ea typeface="+mj-ea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E01C4-DF1C-41B5-8276-AC9BA7B62636}"/>
              </a:ext>
            </a:extLst>
          </p:cNvPr>
          <p:cNvSpPr/>
          <p:nvPr/>
        </p:nvSpPr>
        <p:spPr>
          <a:xfrm>
            <a:off x="10052544" y="6619875"/>
            <a:ext cx="2114518" cy="238124"/>
          </a:xfrm>
          <a:prstGeom prst="rect">
            <a:avLst/>
          </a:prstGeom>
          <a:solidFill>
            <a:srgbClr val="0F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EA877D-A323-499A-A95D-54F080679BB2}"/>
              </a:ext>
            </a:extLst>
          </p:cNvPr>
          <p:cNvSpPr/>
          <p:nvPr/>
        </p:nvSpPr>
        <p:spPr>
          <a:xfrm>
            <a:off x="0" y="-1"/>
            <a:ext cx="121920" cy="1145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EA76CA-62C0-4CB0-8FEE-9D0A35C0949E}"/>
              </a:ext>
            </a:extLst>
          </p:cNvPr>
          <p:cNvSpPr txBox="1"/>
          <p:nvPr/>
        </p:nvSpPr>
        <p:spPr>
          <a:xfrm>
            <a:off x="9804665" y="5784115"/>
            <a:ext cx="346337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영상 및 질문 나열</a:t>
            </a:r>
            <a:endParaRPr lang="en-US" altLang="ko-KR" spc="-150" dirty="0">
              <a:solidFill>
                <a:srgbClr val="0F518E"/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01AB9B-9E2E-4E4D-AA81-C7D51BBE2934}"/>
              </a:ext>
            </a:extLst>
          </p:cNvPr>
          <p:cNvSpPr txBox="1"/>
          <p:nvPr/>
        </p:nvSpPr>
        <p:spPr>
          <a:xfrm>
            <a:off x="6532881" y="576387"/>
            <a:ext cx="5934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 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1.3  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영상 다운로드 기능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&lt;/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6290AE-628C-4124-8E84-CAE3A2631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998" y="1625625"/>
            <a:ext cx="6873836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1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615331-2BFA-4CB0-BDDE-AA98CF86E165}"/>
              </a:ext>
            </a:extLst>
          </p:cNvPr>
          <p:cNvSpPr/>
          <p:nvPr/>
        </p:nvSpPr>
        <p:spPr>
          <a:xfrm>
            <a:off x="4296000" y="2047506"/>
            <a:ext cx="3600000" cy="360000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A662EA8-45E4-4615-99F9-B71CE1C1EE32}"/>
              </a:ext>
            </a:extLst>
          </p:cNvPr>
          <p:cNvGrpSpPr/>
          <p:nvPr/>
        </p:nvGrpSpPr>
        <p:grpSpPr>
          <a:xfrm>
            <a:off x="330200" y="2049742"/>
            <a:ext cx="3600000" cy="3600000"/>
            <a:chOff x="6314157" y="1322861"/>
            <a:chExt cx="4212018" cy="4199829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5031964-9CE6-4A41-9B19-4DD0DE4B40EB}"/>
                </a:ext>
              </a:extLst>
            </p:cNvPr>
            <p:cNvSpPr/>
            <p:nvPr/>
          </p:nvSpPr>
          <p:spPr>
            <a:xfrm>
              <a:off x="6314157" y="1322861"/>
              <a:ext cx="4212018" cy="4199829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B64602C-BF4B-4161-9C7C-7EE1AB9FBA29}"/>
                </a:ext>
              </a:extLst>
            </p:cNvPr>
            <p:cNvSpPr/>
            <p:nvPr/>
          </p:nvSpPr>
          <p:spPr>
            <a:xfrm>
              <a:off x="6504402" y="2229900"/>
              <a:ext cx="436724" cy="4653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  <p:sp>
        <p:nvSpPr>
          <p:cNvPr id="12" name="순서도: 문서 11">
            <a:extLst>
              <a:ext uri="{FF2B5EF4-FFF2-40B4-BE49-F238E27FC236}">
                <a16:creationId xmlns:a16="http://schemas.microsoft.com/office/drawing/2014/main" id="{48B065CB-4159-4339-8E11-986119ECC618}"/>
              </a:ext>
            </a:extLst>
          </p:cNvPr>
          <p:cNvSpPr/>
          <p:nvPr/>
        </p:nvSpPr>
        <p:spPr>
          <a:xfrm flipH="1">
            <a:off x="0" y="-87672"/>
            <a:ext cx="12395832" cy="1527597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121920" y="0"/>
            <a:ext cx="12070080" cy="1073885"/>
            <a:chOff x="121920" y="0"/>
            <a:chExt cx="12070080" cy="107388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8A8A4BC-9ED3-4980-816B-F6895A198669}"/>
              </a:ext>
            </a:extLst>
          </p:cNvPr>
          <p:cNvGrpSpPr/>
          <p:nvPr/>
        </p:nvGrpSpPr>
        <p:grpSpPr>
          <a:xfrm>
            <a:off x="121920" y="122981"/>
            <a:ext cx="4529217" cy="830997"/>
            <a:chOff x="121920" y="118400"/>
            <a:chExt cx="4529217" cy="83099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636162-AF7E-4CCA-AB5E-AAB5645DAF5A}"/>
                </a:ext>
              </a:extLst>
            </p:cNvPr>
            <p:cNvSpPr txBox="1"/>
            <p:nvPr/>
          </p:nvSpPr>
          <p:spPr>
            <a:xfrm>
              <a:off x="670560" y="175718"/>
              <a:ext cx="39805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>
                  <a:latin typeface="+mj-ea"/>
                  <a:ea typeface="+mj-ea"/>
                </a:rPr>
                <a:t>히스토리 기능 보완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1F8077-4F79-4C2C-B1E4-9A5464413A12}"/>
                </a:ext>
              </a:extLst>
            </p:cNvPr>
            <p:cNvSpPr txBox="1"/>
            <p:nvPr/>
          </p:nvSpPr>
          <p:spPr>
            <a:xfrm>
              <a:off x="121920" y="118400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latin typeface="+mj-lt"/>
                  <a:ea typeface="+mj-ea"/>
                </a:rPr>
                <a:t>2</a:t>
              </a:r>
              <a:endParaRPr lang="ko-KR" altLang="en-US" sz="4800" b="1" dirty="0">
                <a:latin typeface="+mj-lt"/>
                <a:ea typeface="+mj-ea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CE01C4-DF1C-41B5-8276-AC9BA7B62636}"/>
              </a:ext>
            </a:extLst>
          </p:cNvPr>
          <p:cNvSpPr/>
          <p:nvPr/>
        </p:nvSpPr>
        <p:spPr>
          <a:xfrm>
            <a:off x="10052544" y="6619875"/>
            <a:ext cx="2114518" cy="238124"/>
          </a:xfrm>
          <a:prstGeom prst="rect">
            <a:avLst/>
          </a:prstGeom>
          <a:solidFill>
            <a:srgbClr val="0F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EA877D-A323-499A-A95D-54F080679BB2}"/>
              </a:ext>
            </a:extLst>
          </p:cNvPr>
          <p:cNvSpPr/>
          <p:nvPr/>
        </p:nvSpPr>
        <p:spPr>
          <a:xfrm>
            <a:off x="0" y="-1"/>
            <a:ext cx="121920" cy="1145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EA76CA-62C0-4CB0-8FEE-9D0A35C0949E}"/>
              </a:ext>
            </a:extLst>
          </p:cNvPr>
          <p:cNvSpPr txBox="1"/>
          <p:nvPr/>
        </p:nvSpPr>
        <p:spPr>
          <a:xfrm>
            <a:off x="9804665" y="5784115"/>
            <a:ext cx="346337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영상 및 질문 나열</a:t>
            </a:r>
            <a:endParaRPr lang="en-US" altLang="ko-KR" spc="-150" dirty="0">
              <a:solidFill>
                <a:srgbClr val="0F518E"/>
              </a:solidFill>
              <a:latin typeface="+mj-ea"/>
              <a:ea typeface="+mj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96F81FB-BE23-420A-BB74-BCB42EFB909B}"/>
              </a:ext>
            </a:extLst>
          </p:cNvPr>
          <p:cNvSpPr/>
          <p:nvPr/>
        </p:nvSpPr>
        <p:spPr>
          <a:xfrm>
            <a:off x="330200" y="2614935"/>
            <a:ext cx="436724" cy="465384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90A9B4-4490-4005-9CA3-BAC7DC8DE7DD}"/>
              </a:ext>
            </a:extLst>
          </p:cNvPr>
          <p:cNvSpPr/>
          <p:nvPr/>
        </p:nvSpPr>
        <p:spPr>
          <a:xfrm>
            <a:off x="8261800" y="2047506"/>
            <a:ext cx="3600000" cy="3600000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AF39ED-D550-42B1-8383-3472F1B29702}"/>
              </a:ext>
            </a:extLst>
          </p:cNvPr>
          <p:cNvSpPr txBox="1"/>
          <p:nvPr/>
        </p:nvSpPr>
        <p:spPr>
          <a:xfrm>
            <a:off x="1657368" y="5022114"/>
            <a:ext cx="346337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rgbClr val="0F518E"/>
                </a:solidFill>
                <a:latin typeface="+mj-ea"/>
                <a:ea typeface="+mj-ea"/>
              </a:rPr>
              <a:t>날짜별</a:t>
            </a: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 모의면접 영상</a:t>
            </a:r>
            <a:endParaRPr lang="en-US" altLang="ko-KR" spc="-150" dirty="0">
              <a:solidFill>
                <a:srgbClr val="0F518E"/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DC0A18-E731-4845-8161-3A10F5606995}"/>
              </a:ext>
            </a:extLst>
          </p:cNvPr>
          <p:cNvSpPr txBox="1"/>
          <p:nvPr/>
        </p:nvSpPr>
        <p:spPr>
          <a:xfrm>
            <a:off x="8911761" y="3543300"/>
            <a:ext cx="1460964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재생된 영상 위에 질문 기재</a:t>
            </a:r>
            <a:endParaRPr lang="en-US" altLang="ko-KR" spc="-150" dirty="0">
              <a:solidFill>
                <a:srgbClr val="0F518E"/>
              </a:solidFill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7970AE-7F28-405D-861C-97993567E21D}"/>
              </a:ext>
            </a:extLst>
          </p:cNvPr>
          <p:cNvSpPr txBox="1"/>
          <p:nvPr/>
        </p:nvSpPr>
        <p:spPr>
          <a:xfrm>
            <a:off x="5899415" y="2961115"/>
            <a:ext cx="346337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영상 및 질문 나열</a:t>
            </a:r>
            <a:endParaRPr lang="en-US" altLang="ko-KR" spc="-150" dirty="0">
              <a:solidFill>
                <a:srgbClr val="0F518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9851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681CE42-900E-43ED-9233-0F79D00C25C1}"/>
              </a:ext>
            </a:extLst>
          </p:cNvPr>
          <p:cNvSpPr/>
          <p:nvPr/>
        </p:nvSpPr>
        <p:spPr>
          <a:xfrm>
            <a:off x="0" y="0"/>
            <a:ext cx="18934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580E53-8EAF-421C-8582-A58414886A28}"/>
              </a:ext>
            </a:extLst>
          </p:cNvPr>
          <p:cNvSpPr txBox="1"/>
          <p:nvPr/>
        </p:nvSpPr>
        <p:spPr>
          <a:xfrm>
            <a:off x="558799" y="197345"/>
            <a:ext cx="77585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latin typeface="+mj-ea"/>
                <a:ea typeface="+mj-ea"/>
              </a:rPr>
              <a:t>3</a:t>
            </a:r>
          </a:p>
          <a:p>
            <a:r>
              <a:rPr lang="ko-KR" altLang="en-US" sz="3600" spc="-150" dirty="0">
                <a:latin typeface="+mj-ea"/>
                <a:ea typeface="+mj-ea"/>
              </a:rPr>
              <a:t>팀</a:t>
            </a:r>
            <a:endParaRPr lang="en-US" altLang="ko-KR" sz="3600" spc="-150" dirty="0">
              <a:latin typeface="+mj-ea"/>
              <a:ea typeface="+mj-ea"/>
            </a:endParaRPr>
          </a:p>
          <a:p>
            <a:r>
              <a:rPr lang="ko-KR" altLang="en-US" sz="3600" spc="-150" dirty="0">
                <a:latin typeface="+mj-ea"/>
                <a:ea typeface="+mj-ea"/>
              </a:rPr>
              <a:t>원</a:t>
            </a:r>
            <a:endParaRPr lang="en-US" altLang="ko-KR" sz="3600" spc="-150" dirty="0">
              <a:latin typeface="+mj-ea"/>
              <a:ea typeface="+mj-ea"/>
            </a:endParaRPr>
          </a:p>
          <a:p>
            <a:r>
              <a:rPr lang="ko-KR" altLang="en-US" sz="3600" spc="-150" dirty="0">
                <a:latin typeface="+mj-ea"/>
                <a:ea typeface="+mj-ea"/>
              </a:rPr>
              <a:t>들</a:t>
            </a:r>
            <a:endParaRPr lang="en-US" altLang="ko-KR" sz="3600" spc="-150" dirty="0">
              <a:latin typeface="+mj-ea"/>
              <a:ea typeface="+mj-ea"/>
            </a:endParaRPr>
          </a:p>
          <a:p>
            <a:r>
              <a:rPr lang="ko-KR" altLang="en-US" sz="3600" spc="-150" dirty="0">
                <a:latin typeface="+mj-ea"/>
                <a:ea typeface="+mj-ea"/>
              </a:rPr>
              <a:t>의</a:t>
            </a:r>
            <a:endParaRPr lang="en-US" altLang="ko-KR" sz="3600" spc="-150" dirty="0">
              <a:latin typeface="+mj-ea"/>
              <a:ea typeface="+mj-ea"/>
            </a:endParaRPr>
          </a:p>
          <a:p>
            <a:endParaRPr lang="en-US" altLang="ko-KR" sz="900" spc="-150" dirty="0">
              <a:latin typeface="+mj-ea"/>
              <a:ea typeface="+mj-ea"/>
            </a:endParaRPr>
          </a:p>
          <a:p>
            <a:r>
              <a:rPr lang="ko-KR" altLang="en-US" sz="3600" spc="-150" dirty="0">
                <a:latin typeface="+mj-ea"/>
                <a:ea typeface="+mj-ea"/>
              </a:rPr>
              <a:t>마</a:t>
            </a:r>
            <a:endParaRPr lang="en-US" altLang="ko-KR" sz="3600" spc="-150" dirty="0">
              <a:latin typeface="+mj-ea"/>
              <a:ea typeface="+mj-ea"/>
            </a:endParaRPr>
          </a:p>
          <a:p>
            <a:r>
              <a:rPr lang="ko-KR" altLang="en-US" sz="3600" spc="-150" dirty="0">
                <a:latin typeface="+mj-ea"/>
                <a:ea typeface="+mj-ea"/>
              </a:rPr>
              <a:t>지</a:t>
            </a:r>
            <a:endParaRPr lang="en-US" altLang="ko-KR" sz="3600" spc="-150" dirty="0">
              <a:latin typeface="+mj-ea"/>
              <a:ea typeface="+mj-ea"/>
            </a:endParaRPr>
          </a:p>
          <a:p>
            <a:r>
              <a:rPr lang="ko-KR" altLang="en-US" sz="3600" spc="-150" dirty="0">
                <a:latin typeface="+mj-ea"/>
                <a:ea typeface="+mj-ea"/>
              </a:rPr>
              <a:t>막</a:t>
            </a:r>
            <a:endParaRPr lang="en-US" altLang="ko-KR" sz="3600" spc="-150" dirty="0">
              <a:latin typeface="+mj-ea"/>
              <a:ea typeface="+mj-ea"/>
            </a:endParaRPr>
          </a:p>
          <a:p>
            <a:endParaRPr lang="en-US" altLang="ko-KR" sz="900" spc="-150" dirty="0">
              <a:latin typeface="+mj-ea"/>
              <a:ea typeface="+mj-ea"/>
            </a:endParaRPr>
          </a:p>
          <a:p>
            <a:r>
              <a:rPr lang="ko-KR" altLang="en-US" sz="3600" spc="-150" dirty="0">
                <a:latin typeface="+mj-ea"/>
                <a:ea typeface="+mj-ea"/>
              </a:rPr>
              <a:t>한</a:t>
            </a:r>
            <a:endParaRPr lang="en-US" altLang="ko-KR" sz="3600" spc="-150" dirty="0">
              <a:latin typeface="+mj-ea"/>
              <a:ea typeface="+mj-ea"/>
            </a:endParaRPr>
          </a:p>
          <a:p>
            <a:r>
              <a:rPr lang="ko-KR" altLang="en-US" sz="3600" spc="-150" dirty="0">
                <a:latin typeface="+mj-ea"/>
                <a:ea typeface="+mj-ea"/>
              </a:rPr>
              <a:t>마</a:t>
            </a:r>
            <a:endParaRPr lang="en-US" altLang="ko-KR" sz="3600" spc="-150" dirty="0">
              <a:latin typeface="+mj-ea"/>
              <a:ea typeface="+mj-ea"/>
            </a:endParaRPr>
          </a:p>
          <a:p>
            <a:r>
              <a:rPr lang="ko-KR" altLang="en-US" sz="3600" spc="-150" dirty="0">
                <a:latin typeface="+mj-ea"/>
                <a:ea typeface="+mj-ea"/>
              </a:rPr>
              <a:t>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B60CA-426A-490A-AA18-0D7745A9C5E9}"/>
              </a:ext>
            </a:extLst>
          </p:cNvPr>
          <p:cNvSpPr txBox="1"/>
          <p:nvPr/>
        </p:nvSpPr>
        <p:spPr>
          <a:xfrm>
            <a:off x="4634339" y="249557"/>
            <a:ext cx="620915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이 팀의 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PM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을 맡게 되어서 영광이었습니다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프로젝트를 통해 개발 흐름을 파악해 볼 수 있어서 좋았습니다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짧은 시간이지만 함께한 팀원들이 각자 역할을 잘 수행해 줘서 고맙습니다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B2CF778-3253-4C71-9F50-5A845D4B44C8}"/>
              </a:ext>
            </a:extLst>
          </p:cNvPr>
          <p:cNvGrpSpPr/>
          <p:nvPr/>
        </p:nvGrpSpPr>
        <p:grpSpPr>
          <a:xfrm>
            <a:off x="2800412" y="-5271"/>
            <a:ext cx="1833927" cy="1754910"/>
            <a:chOff x="2135394" y="101668"/>
            <a:chExt cx="1833927" cy="1754910"/>
          </a:xfrm>
        </p:grpSpPr>
        <p:pic>
          <p:nvPicPr>
            <p:cNvPr id="10" name="그림 9" descr="텍스트, 실내, 인형, 어두운이(가) 표시된 사진&#10;&#10;자동 생성된 설명">
              <a:extLst>
                <a:ext uri="{FF2B5EF4-FFF2-40B4-BE49-F238E27FC236}">
                  <a16:creationId xmlns:a16="http://schemas.microsoft.com/office/drawing/2014/main" id="{3BB3497C-F5FF-4C65-B0E7-C38579CCA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0958381">
              <a:off x="2135394" y="101668"/>
              <a:ext cx="1804420" cy="175491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4EFD6-D121-4F8E-8C01-A1ADB67384C1}"/>
                </a:ext>
              </a:extLst>
            </p:cNvPr>
            <p:cNvSpPr txBox="1"/>
            <p:nvPr/>
          </p:nvSpPr>
          <p:spPr>
            <a:xfrm>
              <a:off x="2399528" y="1421359"/>
              <a:ext cx="156979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spc="-150" dirty="0">
                  <a:solidFill>
                    <a:srgbClr val="01B1D0"/>
                  </a:solidFill>
                  <a:latin typeface="+mj-ea"/>
                  <a:ea typeface="+mj-ea"/>
                </a:rPr>
                <a:t>개발자 김혜빈</a:t>
              </a:r>
              <a:endParaRPr lang="en-US" altLang="ko-KR" sz="2000" spc="-150" dirty="0">
                <a:solidFill>
                  <a:srgbClr val="01B1D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7487630-3010-4F5E-90C6-657E125D68FE}"/>
              </a:ext>
            </a:extLst>
          </p:cNvPr>
          <p:cNvGrpSpPr/>
          <p:nvPr/>
        </p:nvGrpSpPr>
        <p:grpSpPr>
          <a:xfrm>
            <a:off x="2178322" y="3079542"/>
            <a:ext cx="1831426" cy="1788008"/>
            <a:chOff x="2336672" y="2798036"/>
            <a:chExt cx="1831426" cy="1788008"/>
          </a:xfrm>
        </p:grpSpPr>
        <p:pic>
          <p:nvPicPr>
            <p:cNvPr id="6" name="그림 5" descr="텍스트, 화면, 어두운, 인형이(가) 표시된 사진&#10;&#10;자동 생성된 설명">
              <a:extLst>
                <a:ext uri="{FF2B5EF4-FFF2-40B4-BE49-F238E27FC236}">
                  <a16:creationId xmlns:a16="http://schemas.microsoft.com/office/drawing/2014/main" id="{6DA9DCE4-A76D-45C6-82B0-9F63F9C92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0942447">
              <a:off x="2336672" y="2798036"/>
              <a:ext cx="1804420" cy="141316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628A7D-22EA-4F3A-AC7B-6F57253B0F31}"/>
                </a:ext>
              </a:extLst>
            </p:cNvPr>
            <p:cNvSpPr txBox="1"/>
            <p:nvPr/>
          </p:nvSpPr>
          <p:spPr>
            <a:xfrm>
              <a:off x="2598305" y="4185934"/>
              <a:ext cx="156979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spc="-150" dirty="0">
                  <a:solidFill>
                    <a:srgbClr val="01B1D0"/>
                  </a:solidFill>
                  <a:latin typeface="+mj-ea"/>
                  <a:ea typeface="+mj-ea"/>
                </a:rPr>
                <a:t>개발자 </a:t>
              </a:r>
              <a:r>
                <a:rPr lang="ko-KR" altLang="en-US" sz="2000" spc="-150" dirty="0" err="1">
                  <a:solidFill>
                    <a:srgbClr val="01B1D0"/>
                  </a:solidFill>
                  <a:latin typeface="+mj-ea"/>
                  <a:ea typeface="+mj-ea"/>
                </a:rPr>
                <a:t>안중석</a:t>
              </a:r>
              <a:endParaRPr lang="en-US" altLang="ko-KR" sz="2000" spc="-150" dirty="0">
                <a:solidFill>
                  <a:srgbClr val="01B1D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3A3572B-A5D1-41B0-8222-EA4E67131F01}"/>
              </a:ext>
            </a:extLst>
          </p:cNvPr>
          <p:cNvSpPr txBox="1"/>
          <p:nvPr/>
        </p:nvSpPr>
        <p:spPr>
          <a:xfrm>
            <a:off x="2362017" y="4940453"/>
            <a:ext cx="8010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이번 프로젝트를 통해서 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IT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프로젝트의 진행방식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왜 공부보다 프로젝트를 여러 개 해봐야 되는지 느꼈다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협업 과정에서 여러 문제들에 직면 할 때 마다 내가 어느 부분을 잘 모르는지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어느 부분을 더 </a:t>
            </a:r>
            <a:r>
              <a:rPr lang="ko-KR" altLang="en-US" sz="1600" spc="-150" dirty="0" err="1">
                <a:solidFill>
                  <a:schemeClr val="bg1"/>
                </a:solidFill>
                <a:latin typeface="+mj-ea"/>
                <a:ea typeface="+mj-ea"/>
              </a:rPr>
              <a:t>공부해야되는지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 알 수 있어서 내 실력을 보완하기 정말 좋았다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. git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을 </a:t>
            </a:r>
            <a:r>
              <a:rPr lang="ko-KR" altLang="en-US" sz="1600" spc="-150" dirty="0" err="1">
                <a:solidFill>
                  <a:schemeClr val="bg1"/>
                </a:solidFill>
                <a:latin typeface="+mj-ea"/>
                <a:ea typeface="+mj-ea"/>
              </a:rPr>
              <a:t>쓰는것도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 쉽지 않았다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조원들과 상의하며 진행하는 과정에서 </a:t>
            </a:r>
            <a:r>
              <a:rPr lang="ko-KR" altLang="en-US" sz="1600" spc="-150" dirty="0" err="1">
                <a:solidFill>
                  <a:schemeClr val="bg1"/>
                </a:solidFill>
                <a:latin typeface="+mj-ea"/>
                <a:ea typeface="+mj-ea"/>
              </a:rPr>
              <a:t>팀웍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 뿐만 아니라 내 코드를 </a:t>
            </a:r>
            <a:r>
              <a:rPr lang="ko-KR" altLang="en-US" sz="1600" spc="-150" dirty="0" err="1">
                <a:solidFill>
                  <a:schemeClr val="bg1"/>
                </a:solidFill>
                <a:latin typeface="+mj-ea"/>
                <a:ea typeface="+mj-ea"/>
              </a:rPr>
              <a:t>다른이들에게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 공유하고 설명하는 능력도 늘어난 것 같다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진행 </a:t>
            </a:r>
            <a:r>
              <a:rPr lang="ko-KR" altLang="en-US" sz="1600" spc="-150" dirty="0" err="1">
                <a:solidFill>
                  <a:schemeClr val="bg1"/>
                </a:solidFill>
                <a:latin typeface="+mj-ea"/>
                <a:ea typeface="+mj-ea"/>
              </a:rPr>
              <a:t>과정중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우리 조 뿐만 아니라 다른 조와 함께 작업하며 다른 조의 분위기도 느껴 보았고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다같이 열심히 하며 보람도 찼다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</a:p>
          <a:p>
            <a:pPr algn="r"/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같이 고생한 조원 뿐만 아니라 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개월동안 다같이 고생한 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Track B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반 모두 고생 하셨습니다 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:)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7891E61-70CC-4F00-8A92-313C82666A14}"/>
              </a:ext>
            </a:extLst>
          </p:cNvPr>
          <p:cNvGrpSpPr/>
          <p:nvPr/>
        </p:nvGrpSpPr>
        <p:grpSpPr>
          <a:xfrm>
            <a:off x="10229085" y="5128490"/>
            <a:ext cx="1804420" cy="1729510"/>
            <a:chOff x="10229085" y="5128490"/>
            <a:chExt cx="1804420" cy="1729510"/>
          </a:xfrm>
        </p:grpSpPr>
        <p:pic>
          <p:nvPicPr>
            <p:cNvPr id="12" name="그림 11" descr="텍스트, 실내, 화면, 인형이(가) 표시된 사진&#10;&#10;자동 생성된 설명">
              <a:extLst>
                <a:ext uri="{FF2B5EF4-FFF2-40B4-BE49-F238E27FC236}">
                  <a16:creationId xmlns:a16="http://schemas.microsoft.com/office/drawing/2014/main" id="{7FC4DA2D-2A7F-4E81-BEFC-870C92408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53322">
              <a:off x="10229085" y="5128490"/>
              <a:ext cx="1804420" cy="135774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586F39-5E6B-44D3-A30F-98D7E7CC9C08}"/>
                </a:ext>
              </a:extLst>
            </p:cNvPr>
            <p:cNvSpPr txBox="1"/>
            <p:nvPr/>
          </p:nvSpPr>
          <p:spPr>
            <a:xfrm>
              <a:off x="10372706" y="6457890"/>
              <a:ext cx="156979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spc="-150" dirty="0">
                  <a:solidFill>
                    <a:srgbClr val="01B1D0"/>
                  </a:solidFill>
                  <a:latin typeface="+mj-ea"/>
                  <a:ea typeface="+mj-ea"/>
                </a:rPr>
                <a:t>개발자 이민형</a:t>
              </a:r>
              <a:endParaRPr lang="en-US" altLang="ko-KR" sz="2000" spc="-150" dirty="0">
                <a:solidFill>
                  <a:srgbClr val="01B1D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B7DB9F-5380-447F-AC6F-F0801B79677B}"/>
              </a:ext>
            </a:extLst>
          </p:cNvPr>
          <p:cNvGrpSpPr/>
          <p:nvPr/>
        </p:nvGrpSpPr>
        <p:grpSpPr>
          <a:xfrm>
            <a:off x="10047660" y="1147616"/>
            <a:ext cx="1804420" cy="1756689"/>
            <a:chOff x="10387580" y="1637143"/>
            <a:chExt cx="1804420" cy="1756689"/>
          </a:xfrm>
        </p:grpSpPr>
        <p:pic>
          <p:nvPicPr>
            <p:cNvPr id="8" name="그림 7" descr="텍스트, 인형, 옅은이(가) 표시된 사진&#10;&#10;자동 생성된 설명">
              <a:extLst>
                <a:ext uri="{FF2B5EF4-FFF2-40B4-BE49-F238E27FC236}">
                  <a16:creationId xmlns:a16="http://schemas.microsoft.com/office/drawing/2014/main" id="{0544A3AB-4FC4-4FF9-BD31-22775B123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99326">
              <a:off x="10387580" y="1637143"/>
              <a:ext cx="1804420" cy="146858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05E873-E814-434D-99C2-A6C43F7FF749}"/>
                </a:ext>
              </a:extLst>
            </p:cNvPr>
            <p:cNvSpPr txBox="1"/>
            <p:nvPr/>
          </p:nvSpPr>
          <p:spPr>
            <a:xfrm>
              <a:off x="10504893" y="2993722"/>
              <a:ext cx="156979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spc="-150" dirty="0">
                  <a:solidFill>
                    <a:srgbClr val="01B1D0"/>
                  </a:solidFill>
                  <a:latin typeface="+mj-ea"/>
                  <a:ea typeface="+mj-ea"/>
                </a:rPr>
                <a:t>개발자 </a:t>
              </a:r>
              <a:r>
                <a:rPr lang="ko-KR" altLang="en-US" sz="2000" spc="-150" dirty="0" err="1">
                  <a:solidFill>
                    <a:srgbClr val="01B1D0"/>
                  </a:solidFill>
                  <a:latin typeface="+mj-ea"/>
                  <a:ea typeface="+mj-ea"/>
                </a:rPr>
                <a:t>서선화</a:t>
              </a:r>
              <a:endParaRPr lang="en-US" altLang="ko-KR" sz="2000" spc="-150" dirty="0">
                <a:solidFill>
                  <a:srgbClr val="01B1D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04F95CD-3C25-49E1-B1FA-D7478D9FA0E0}"/>
              </a:ext>
            </a:extLst>
          </p:cNvPr>
          <p:cNvSpPr txBox="1"/>
          <p:nvPr/>
        </p:nvSpPr>
        <p:spPr>
          <a:xfrm>
            <a:off x="3832701" y="3359829"/>
            <a:ext cx="79625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주의 짧은 시간동안 다들 고생하셨습니다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설 연휴가 있어서 더 짧았던 것 같아요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그래도 이번 조별 프로젝트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를 진행하면서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깔끔하게 코딩할 수 있는 다양한 코딩 </a:t>
            </a:r>
            <a:r>
              <a:rPr lang="ko-KR" altLang="en-US" sz="1600" spc="-150" dirty="0" err="1">
                <a:solidFill>
                  <a:schemeClr val="bg1"/>
                </a:solidFill>
                <a:latin typeface="+mj-ea"/>
                <a:ea typeface="+mj-ea"/>
              </a:rPr>
              <a:t>스킬이라던가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ajax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와 같은 통신에 사용되는 것들에 대해서 많이 공부하고 알아가게 되었습니다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멀티캠퍼스 일정이 끝난 후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조금 쉬다가 만들 포트폴리오에 관한 아이디어도 얻었네요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얻은 것들을 이용해 이전보단 나은 작품을 만들어 보겠습니다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267ED1-56F9-403B-91DE-F04F2BA5BD42}"/>
              </a:ext>
            </a:extLst>
          </p:cNvPr>
          <p:cNvSpPr txBox="1"/>
          <p:nvPr/>
        </p:nvSpPr>
        <p:spPr>
          <a:xfrm>
            <a:off x="2984539" y="1945317"/>
            <a:ext cx="71012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첫 코딩 프로젝트이어서 많이 헤맸지만 값진 경험을 했습니다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이론을 배우는 것도 중요하지만 프로젝트를 만들면서 얻는 것이 더 많다는 것을 느꼈습니다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앞으로 더 많은 개인 프로젝트와 팀 프로젝트에 참여해 개인 포트폴리오도 쌓고 코딩 실력을 키우고 싶습니다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. 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깃  허브를 사용해 처음으로 협업했고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조원들의 코딩을 보고 많이 배웠습니다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.  </a:t>
            </a:r>
            <a:r>
              <a:rPr lang="en-US" altLang="ko-KR" sz="1600" spc="-150" dirty="0" err="1">
                <a:solidFill>
                  <a:schemeClr val="bg1"/>
                </a:solidFill>
                <a:latin typeface="+mj-ea"/>
                <a:ea typeface="+mj-ea"/>
              </a:rPr>
              <a:t>jUmP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조원들 다 고생하셨습니다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6243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7BEF14-6520-4B7C-A137-6786E163399F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7E944A-14D6-40FD-AC6E-795762F0A52A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9862DA0-1D43-457A-87E6-AFCBC12B63C7}"/>
              </a:ext>
            </a:extLst>
          </p:cNvPr>
          <p:cNvGrpSpPr/>
          <p:nvPr/>
        </p:nvGrpSpPr>
        <p:grpSpPr>
          <a:xfrm>
            <a:off x="9137979" y="346777"/>
            <a:ext cx="2975908" cy="830997"/>
            <a:chOff x="111760" y="81617"/>
            <a:chExt cx="2975908" cy="83099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24272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 err="1">
                  <a:latin typeface="+mj-ea"/>
                  <a:ea typeface="+mj-ea"/>
                </a:rPr>
                <a:t>jUmP</a:t>
              </a:r>
              <a:r>
                <a:rPr lang="en-US" altLang="ko-KR" sz="4000" spc="-150" dirty="0">
                  <a:latin typeface="+mj-ea"/>
                  <a:ea typeface="+mj-ea"/>
                </a:rPr>
                <a:t> </a:t>
              </a:r>
              <a:r>
                <a:rPr lang="ko-KR" altLang="en-US" sz="4000" spc="-150" dirty="0">
                  <a:latin typeface="+mj-ea"/>
                  <a:ea typeface="+mj-ea"/>
                </a:rPr>
                <a:t>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latin typeface="+mj-lt"/>
                  <a:ea typeface="+mj-ea"/>
                </a:rPr>
                <a:t>1</a:t>
              </a:r>
              <a:endParaRPr lang="ko-KR" altLang="en-US" sz="4800" b="1" dirty="0">
                <a:latin typeface="+mj-lt"/>
                <a:ea typeface="+mj-ea"/>
              </a:endParaRP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94D31A9-4C98-4514-A4CD-FEE8123A95D4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데이터 1">
            <a:extLst>
              <a:ext uri="{FF2B5EF4-FFF2-40B4-BE49-F238E27FC236}">
                <a16:creationId xmlns:a16="http://schemas.microsoft.com/office/drawing/2014/main" id="{FA12B48C-DF6B-436B-8BB0-4D993F8D89A8}"/>
              </a:ext>
            </a:extLst>
          </p:cNvPr>
          <p:cNvSpPr/>
          <p:nvPr/>
        </p:nvSpPr>
        <p:spPr>
          <a:xfrm>
            <a:off x="-1965036" y="-32323"/>
            <a:ext cx="8956966" cy="6922646"/>
          </a:xfrm>
          <a:prstGeom prst="flowChartInputOutput">
            <a:avLst/>
          </a:prstGeom>
          <a:solidFill>
            <a:srgbClr val="0F5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2B9508-6509-406F-B548-3A0BD39EAED7}"/>
              </a:ext>
            </a:extLst>
          </p:cNvPr>
          <p:cNvSpPr txBox="1"/>
          <p:nvPr/>
        </p:nvSpPr>
        <p:spPr>
          <a:xfrm>
            <a:off x="6597199" y="1780864"/>
            <a:ext cx="5594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rgbClr val="0F518E"/>
                </a:solidFill>
                <a:latin typeface="+mj-ea"/>
                <a:ea typeface="+mj-ea"/>
              </a:rPr>
              <a:t>올라갈 일만 남았다</a:t>
            </a:r>
            <a:r>
              <a:rPr lang="en-US" altLang="ko-KR" sz="4000" spc="-150" dirty="0">
                <a:solidFill>
                  <a:srgbClr val="0F518E"/>
                </a:solidFill>
                <a:latin typeface="+mj-ea"/>
                <a:ea typeface="+mj-ea"/>
              </a:rPr>
              <a:t>. </a:t>
            </a:r>
            <a:r>
              <a:rPr lang="en-US" altLang="ko-KR" sz="4000" spc="-150" dirty="0" err="1">
                <a:solidFill>
                  <a:srgbClr val="0F518E"/>
                </a:solidFill>
                <a:latin typeface="+mj-ea"/>
                <a:ea typeface="+mj-ea"/>
              </a:rPr>
              <a:t>j</a:t>
            </a:r>
            <a:r>
              <a:rPr lang="en-US" altLang="ko-KR" sz="4000" spc="-150" dirty="0" err="1">
                <a:solidFill>
                  <a:srgbClr val="AE3D57"/>
                </a:solidFill>
                <a:latin typeface="+mj-ea"/>
                <a:ea typeface="+mj-ea"/>
              </a:rPr>
              <a:t>U</a:t>
            </a:r>
            <a:r>
              <a:rPr lang="en-US" altLang="ko-KR" sz="4000" spc="-150" dirty="0" err="1">
                <a:solidFill>
                  <a:srgbClr val="0F518E"/>
                </a:solidFill>
                <a:latin typeface="+mj-ea"/>
                <a:ea typeface="+mj-ea"/>
              </a:rPr>
              <a:t>m</a:t>
            </a:r>
            <a:r>
              <a:rPr lang="en-US" altLang="ko-KR" sz="4000" spc="-150" dirty="0" err="1">
                <a:solidFill>
                  <a:srgbClr val="AE3D57"/>
                </a:solidFill>
                <a:latin typeface="+mj-ea"/>
                <a:ea typeface="+mj-ea"/>
              </a:rPr>
              <a:t>P</a:t>
            </a:r>
            <a:r>
              <a:rPr lang="ko-KR" altLang="en-US" sz="4000" spc="-150" dirty="0">
                <a:solidFill>
                  <a:srgbClr val="0F518E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AABA27-86C5-47FC-A6B1-A81100CF2232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EEAA1C-19D7-478E-97B1-D3413B692D12}"/>
              </a:ext>
            </a:extLst>
          </p:cNvPr>
          <p:cNvGrpSpPr/>
          <p:nvPr/>
        </p:nvGrpSpPr>
        <p:grpSpPr>
          <a:xfrm>
            <a:off x="824315" y="538480"/>
            <a:ext cx="4456545" cy="4456545"/>
            <a:chOff x="734299" y="121920"/>
            <a:chExt cx="4456545" cy="445654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101C88-E3B3-46FB-A400-66AC624ADFE0}"/>
                </a:ext>
              </a:extLst>
            </p:cNvPr>
            <p:cNvGrpSpPr/>
            <p:nvPr/>
          </p:nvGrpSpPr>
          <p:grpSpPr>
            <a:xfrm>
              <a:off x="734299" y="121920"/>
              <a:ext cx="4456545" cy="4456545"/>
              <a:chOff x="5948218" y="-64646"/>
              <a:chExt cx="4456545" cy="4456545"/>
            </a:xfrm>
          </p:grpSpPr>
          <p:pic>
            <p:nvPicPr>
              <p:cNvPr id="4" name="그림 3" descr="텍스트, 앉아있는, 컴퓨터, 전자기기이(가) 표시된 사진&#10;&#10;자동 생성된 설명">
                <a:extLst>
                  <a:ext uri="{FF2B5EF4-FFF2-40B4-BE49-F238E27FC236}">
                    <a16:creationId xmlns:a16="http://schemas.microsoft.com/office/drawing/2014/main" id="{E240FD71-75A3-48F9-814C-EA71AE7F6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8218" y="-64646"/>
                <a:ext cx="4456545" cy="445654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D6E5F1AC-2DCD-4087-91B5-6C21EB5C8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4982" y="1073885"/>
                <a:ext cx="2429163" cy="1430970"/>
              </a:xfrm>
              <a:prstGeom prst="rect">
                <a:avLst/>
              </a:prstGeom>
            </p:spPr>
          </p:pic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F80F47-A954-4474-A5BC-BDA24FD8F52F}"/>
                </a:ext>
              </a:extLst>
            </p:cNvPr>
            <p:cNvSpPr/>
            <p:nvPr/>
          </p:nvSpPr>
          <p:spPr>
            <a:xfrm>
              <a:off x="3704128" y="688180"/>
              <a:ext cx="1025236" cy="9579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DEED73A-CB28-4DDC-BDCE-A55D56533B30}"/>
                </a:ext>
              </a:extLst>
            </p:cNvPr>
            <p:cNvGrpSpPr/>
            <p:nvPr/>
          </p:nvGrpSpPr>
          <p:grpSpPr>
            <a:xfrm>
              <a:off x="3848004" y="809441"/>
              <a:ext cx="792242" cy="705593"/>
              <a:chOff x="471953" y="321418"/>
              <a:chExt cx="2439699" cy="2062264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46C8CBB-B432-40C3-A7CF-3552A8A21E17}"/>
                  </a:ext>
                </a:extLst>
              </p:cNvPr>
              <p:cNvSpPr/>
              <p:nvPr/>
            </p:nvSpPr>
            <p:spPr>
              <a:xfrm>
                <a:off x="560314" y="321418"/>
                <a:ext cx="2206233" cy="2062264"/>
              </a:xfrm>
              <a:prstGeom prst="ellipse">
                <a:avLst/>
              </a:prstGeom>
              <a:noFill/>
              <a:ln w="19050">
                <a:solidFill>
                  <a:srgbClr val="02198B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02198B"/>
                  </a:solidFill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8285124-CDF1-4C48-970E-300CBB30D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953" y="585332"/>
                <a:ext cx="1729851" cy="1729851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235C8D-E709-408A-A18D-0B63FFDF8FEB}"/>
                  </a:ext>
                </a:extLst>
              </p:cNvPr>
              <p:cNvSpPr txBox="1"/>
              <p:nvPr/>
            </p:nvSpPr>
            <p:spPr>
              <a:xfrm rot="20217781">
                <a:off x="1587556" y="983193"/>
                <a:ext cx="1324096" cy="539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dirty="0" err="1"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j</a:t>
                </a:r>
                <a:r>
                  <a:rPr lang="en-US" altLang="ko-KR" sz="600" dirty="0" err="1">
                    <a:solidFill>
                      <a:srgbClr val="02198B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U</a:t>
                </a:r>
                <a:r>
                  <a:rPr lang="en-US" altLang="ko-KR" sz="600" dirty="0" err="1"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m</a:t>
                </a:r>
                <a:r>
                  <a:rPr lang="en-US" altLang="ko-KR" sz="600" dirty="0" err="1">
                    <a:solidFill>
                      <a:srgbClr val="02198B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P</a:t>
                </a:r>
                <a:endParaRPr lang="ko-KR" altLang="en-US" sz="600" dirty="0">
                  <a:solidFill>
                    <a:srgbClr val="02198B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55735BB-41DD-48AA-A7E5-21E7226C9BB4}"/>
              </a:ext>
            </a:extLst>
          </p:cNvPr>
          <p:cNvSpPr txBox="1"/>
          <p:nvPr/>
        </p:nvSpPr>
        <p:spPr>
          <a:xfrm>
            <a:off x="6160193" y="3091840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 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1.1 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목적 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&lt;/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</a:t>
            </a:r>
            <a:endParaRPr lang="ko-KR" alt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E4614-59F2-4067-93D2-3C44CAC8A3CA}"/>
              </a:ext>
            </a:extLst>
          </p:cNvPr>
          <p:cNvSpPr txBox="1"/>
          <p:nvPr/>
        </p:nvSpPr>
        <p:spPr>
          <a:xfrm>
            <a:off x="6113202" y="3652817"/>
            <a:ext cx="6049555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 </a:t>
            </a:r>
            <a:r>
              <a:rPr lang="en-US" altLang="ko-KR" spc="-150" dirty="0">
                <a:solidFill>
                  <a:srgbClr val="AE3D57"/>
                </a:solidFill>
                <a:latin typeface="+mj-ea"/>
                <a:ea typeface="+mj-ea"/>
              </a:rPr>
              <a:t>IT  </a:t>
            </a:r>
            <a:r>
              <a:rPr lang="ko-KR" altLang="en-US" spc="-150" dirty="0">
                <a:solidFill>
                  <a:srgbClr val="AE3D57"/>
                </a:solidFill>
                <a:latin typeface="+mj-ea"/>
                <a:ea typeface="+mj-ea"/>
              </a:rPr>
              <a:t>산업</a:t>
            </a: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, </a:t>
            </a: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많은 취업 준비생으로부터  관심 받다</a:t>
            </a: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AI </a:t>
            </a: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모의 면접 사이트 多</a:t>
            </a: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...  </a:t>
            </a:r>
            <a:r>
              <a:rPr lang="en-US" altLang="ko-KR" spc="-150" dirty="0">
                <a:solidFill>
                  <a:srgbClr val="AE3D57"/>
                </a:solidFill>
                <a:latin typeface="+mj-ea"/>
                <a:ea typeface="+mj-ea"/>
              </a:rPr>
              <a:t>IT </a:t>
            </a:r>
            <a:r>
              <a:rPr lang="ko-KR" altLang="en-US" spc="-150" dirty="0">
                <a:solidFill>
                  <a:srgbClr val="AE3D57"/>
                </a:solidFill>
                <a:latin typeface="+mj-ea"/>
                <a:ea typeface="+mj-ea"/>
              </a:rPr>
              <a:t>기술 면접</a:t>
            </a: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은 어디서 준비하지</a:t>
            </a: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 </a:t>
            </a:r>
            <a:r>
              <a:rPr lang="en-US" altLang="ko-KR" spc="-150" dirty="0" err="1">
                <a:solidFill>
                  <a:srgbClr val="0F518E"/>
                </a:solidFill>
                <a:latin typeface="+mj-ea"/>
                <a:ea typeface="+mj-ea"/>
              </a:rPr>
              <a:t>j</a:t>
            </a:r>
            <a:r>
              <a:rPr lang="en-US" altLang="ko-KR" spc="-150" dirty="0" err="1">
                <a:solidFill>
                  <a:srgbClr val="AE3D57"/>
                </a:solidFill>
                <a:latin typeface="+mj-ea"/>
                <a:ea typeface="+mj-ea"/>
              </a:rPr>
              <a:t>U</a:t>
            </a:r>
            <a:r>
              <a:rPr lang="en-US" altLang="ko-KR" spc="-150" dirty="0" err="1">
                <a:solidFill>
                  <a:srgbClr val="0F518E"/>
                </a:solidFill>
                <a:latin typeface="+mj-ea"/>
                <a:ea typeface="+mj-ea"/>
              </a:rPr>
              <a:t>m</a:t>
            </a:r>
            <a:r>
              <a:rPr lang="en-US" altLang="ko-KR" spc="-150" dirty="0" err="1">
                <a:solidFill>
                  <a:srgbClr val="AE3D57"/>
                </a:solidFill>
                <a:latin typeface="+mj-ea"/>
                <a:ea typeface="+mj-ea"/>
              </a:rPr>
              <a:t>P</a:t>
            </a: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와 함께하면  </a:t>
            </a: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IT </a:t>
            </a: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기술 면접 </a:t>
            </a:r>
            <a:r>
              <a:rPr lang="ko-KR" altLang="en-US" spc="-150" dirty="0">
                <a:solidFill>
                  <a:srgbClr val="AE3D57"/>
                </a:solidFill>
                <a:latin typeface="+mj-ea"/>
                <a:ea typeface="+mj-ea"/>
              </a:rPr>
              <a:t>상</a:t>
            </a:r>
            <a:r>
              <a:rPr lang="en-US" altLang="ko-KR" spc="-150" dirty="0">
                <a:solidFill>
                  <a:srgbClr val="AE3D57"/>
                </a:solidFill>
                <a:latin typeface="+mj-ea"/>
                <a:ea typeface="+mj-ea"/>
              </a:rPr>
              <a:t>, </a:t>
            </a:r>
            <a:r>
              <a:rPr lang="ko-KR" altLang="en-US" spc="-150" dirty="0">
                <a:solidFill>
                  <a:srgbClr val="AE3D57"/>
                </a:solidFill>
                <a:latin typeface="+mj-ea"/>
                <a:ea typeface="+mj-ea"/>
              </a:rPr>
              <a:t>중</a:t>
            </a:r>
            <a:r>
              <a:rPr lang="en-US" altLang="ko-KR" spc="-150" dirty="0">
                <a:solidFill>
                  <a:srgbClr val="AE3D57"/>
                </a:solidFill>
                <a:latin typeface="+mj-ea"/>
                <a:ea typeface="+mj-ea"/>
              </a:rPr>
              <a:t>, </a:t>
            </a:r>
            <a:r>
              <a:rPr lang="ko-KR" altLang="en-US" spc="-150" dirty="0">
                <a:solidFill>
                  <a:srgbClr val="AE3D57"/>
                </a:solidFill>
                <a:latin typeface="+mj-ea"/>
                <a:ea typeface="+mj-ea"/>
              </a:rPr>
              <a:t>하  </a:t>
            </a:r>
            <a:r>
              <a:rPr lang="ko-KR" altLang="en-US" spc="-150" dirty="0">
                <a:solidFill>
                  <a:srgbClr val="0F518E"/>
                </a:solidFill>
                <a:latin typeface="+mj-ea"/>
                <a:ea typeface="+mj-ea"/>
              </a:rPr>
              <a:t>연습할 수 있다</a:t>
            </a:r>
            <a:r>
              <a:rPr lang="en-US" altLang="ko-KR" spc="-150" dirty="0">
                <a:solidFill>
                  <a:srgbClr val="0F518E"/>
                </a:solidFill>
                <a:latin typeface="+mj-ea"/>
                <a:ea typeface="+mj-ea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CEC971-C39F-4FD3-A15B-271E708CBF3A}"/>
              </a:ext>
            </a:extLst>
          </p:cNvPr>
          <p:cNvGrpSpPr/>
          <p:nvPr/>
        </p:nvGrpSpPr>
        <p:grpSpPr>
          <a:xfrm>
            <a:off x="2222766" y="1943623"/>
            <a:ext cx="3259280" cy="3914309"/>
            <a:chOff x="2513447" y="2779170"/>
            <a:chExt cx="3259280" cy="391430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10D8703-B022-4CD5-A4C8-D1FD21173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13447" y="3032724"/>
              <a:ext cx="2973824" cy="3660755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5738FFD-04E9-4E78-BF48-92D5CCE51275}"/>
                </a:ext>
              </a:extLst>
            </p:cNvPr>
            <p:cNvSpPr/>
            <p:nvPr/>
          </p:nvSpPr>
          <p:spPr>
            <a:xfrm>
              <a:off x="5015345" y="2779170"/>
              <a:ext cx="757382" cy="6902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27AE673-0278-41AC-9D19-7177191CB26F}"/>
              </a:ext>
            </a:extLst>
          </p:cNvPr>
          <p:cNvSpPr txBox="1"/>
          <p:nvPr/>
        </p:nvSpPr>
        <p:spPr>
          <a:xfrm>
            <a:off x="188535" y="1058919"/>
            <a:ext cx="4311218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Stack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과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Queue</a:t>
            </a: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의 차이점이 무엇인가요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0DEDAE-2D11-43EF-B558-4EBE55B1A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526" y="5565828"/>
            <a:ext cx="4000395" cy="4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5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E6291C-422B-4107-B510-BBEB157632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955" y="2927192"/>
            <a:ext cx="952283" cy="95228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F09B7D-5E30-471D-9D16-32C982538B00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1557612-D502-48C9-8C30-15732F070073}"/>
              </a:ext>
            </a:extLst>
          </p:cNvPr>
          <p:cNvGrpSpPr/>
          <p:nvPr/>
        </p:nvGrpSpPr>
        <p:grpSpPr>
          <a:xfrm>
            <a:off x="233160" y="60960"/>
            <a:ext cx="2975908" cy="830997"/>
            <a:chOff x="111760" y="81617"/>
            <a:chExt cx="2975908" cy="83099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AC30E5-63A9-41FF-BFF8-5BD1ACE6C2EB}"/>
                </a:ext>
              </a:extLst>
            </p:cNvPr>
            <p:cNvSpPr txBox="1"/>
            <p:nvPr/>
          </p:nvSpPr>
          <p:spPr>
            <a:xfrm>
              <a:off x="660400" y="138935"/>
              <a:ext cx="24272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 err="1">
                  <a:latin typeface="+mj-ea"/>
                  <a:ea typeface="+mj-ea"/>
                </a:rPr>
                <a:t>jUmP</a:t>
              </a:r>
              <a:r>
                <a:rPr lang="en-US" altLang="ko-KR" sz="4000" spc="-150" dirty="0">
                  <a:latin typeface="+mj-ea"/>
                  <a:ea typeface="+mj-ea"/>
                </a:rPr>
                <a:t> </a:t>
              </a:r>
              <a:r>
                <a:rPr lang="ko-KR" altLang="en-US" sz="4000" spc="-150" dirty="0">
                  <a:latin typeface="+mj-ea"/>
                  <a:ea typeface="+mj-ea"/>
                </a:rPr>
                <a:t>소개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E1FB9E9-0721-45EE-9F05-5FACD019BA88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latin typeface="+mj-lt"/>
                  <a:ea typeface="+mj-ea"/>
                </a:rPr>
                <a:t>1</a:t>
              </a:r>
              <a:endParaRPr lang="ko-KR" altLang="en-US" sz="4800" b="1" dirty="0">
                <a:latin typeface="+mj-lt"/>
                <a:ea typeface="+mj-ea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5094BE7-990F-45E1-8C43-466CC83A8724}"/>
              </a:ext>
            </a:extLst>
          </p:cNvPr>
          <p:cNvSpPr txBox="1"/>
          <p:nvPr/>
        </p:nvSpPr>
        <p:spPr>
          <a:xfrm>
            <a:off x="538480" y="1178165"/>
            <a:ext cx="5043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 </a:t>
            </a:r>
            <a:r>
              <a:rPr lang="en-US" altLang="ko-KR" sz="2400" spc="-150" dirty="0">
                <a:solidFill>
                  <a:srgbClr val="AE3D57"/>
                </a:solidFill>
                <a:latin typeface="+mj-ea"/>
                <a:ea typeface="+mj-ea"/>
              </a:rPr>
              <a:t>1.2 </a:t>
            </a:r>
            <a:r>
              <a:rPr lang="ko-KR" altLang="en-US" sz="2400" spc="-150" dirty="0">
                <a:solidFill>
                  <a:srgbClr val="AE3D57"/>
                </a:solidFill>
                <a:latin typeface="+mj-ea"/>
                <a:ea typeface="+mj-ea"/>
              </a:rPr>
              <a:t>구성 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&lt;/</a:t>
            </a:r>
            <a:r>
              <a:rPr lang="en-US" altLang="ko-KR" sz="2400" spc="-150" dirty="0" err="1">
                <a:solidFill>
                  <a:srgbClr val="0F518E"/>
                </a:solidFill>
                <a:latin typeface="+mj-ea"/>
                <a:ea typeface="+mj-ea"/>
              </a:rPr>
              <a:t>jUmP</a:t>
            </a:r>
            <a:r>
              <a:rPr lang="en-US" altLang="ko-KR" sz="2400" spc="-150" dirty="0">
                <a:solidFill>
                  <a:srgbClr val="0F518E"/>
                </a:solidFill>
                <a:latin typeface="+mj-ea"/>
                <a:ea typeface="+mj-ea"/>
              </a:rPr>
              <a:t>&gt;</a:t>
            </a:r>
            <a:endParaRPr lang="ko-KR" altLang="en-US" sz="2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570D6E-8232-4F6F-B4B9-A3362DC23402}"/>
              </a:ext>
            </a:extLst>
          </p:cNvPr>
          <p:cNvGrpSpPr/>
          <p:nvPr/>
        </p:nvGrpSpPr>
        <p:grpSpPr>
          <a:xfrm>
            <a:off x="760869" y="2122380"/>
            <a:ext cx="10979942" cy="4041271"/>
            <a:chOff x="635991" y="1585913"/>
            <a:chExt cx="10979942" cy="404127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03E08ED-89CA-484C-8CA2-4933AC5CF275}"/>
                </a:ext>
              </a:extLst>
            </p:cNvPr>
            <p:cNvSpPr/>
            <p:nvPr/>
          </p:nvSpPr>
          <p:spPr>
            <a:xfrm>
              <a:off x="635991" y="1732731"/>
              <a:ext cx="3525520" cy="2294208"/>
            </a:xfrm>
            <a:prstGeom prst="rect">
              <a:avLst/>
            </a:prstGeom>
            <a:noFill/>
            <a:ln w="38100">
              <a:solidFill>
                <a:srgbClr val="0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A2B78B-197E-48A6-ADDB-4756F1B262B7}"/>
                </a:ext>
              </a:extLst>
            </p:cNvPr>
            <p:cNvSpPr txBox="1"/>
            <p:nvPr/>
          </p:nvSpPr>
          <p:spPr>
            <a:xfrm>
              <a:off x="768071" y="4888520"/>
              <a:ext cx="32613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rgbClr val="0F518E"/>
                  </a:solidFill>
                </a:rPr>
                <a:t>폰으로 불편하게 모니터 하지 말고 </a:t>
              </a:r>
              <a:endParaRPr lang="en-US" altLang="ko-KR" sz="1400" spc="-150" dirty="0">
                <a:solidFill>
                  <a:srgbClr val="0F518E"/>
                </a:solidFill>
              </a:endParaRPr>
            </a:p>
            <a:p>
              <a:pPr algn="ctr"/>
              <a:r>
                <a:rPr lang="en-US" altLang="ko-KR" sz="1400" b="1" spc="-150" dirty="0">
                  <a:solidFill>
                    <a:srgbClr val="0F518E"/>
                  </a:solidFill>
                </a:rPr>
                <a:t>j </a:t>
              </a:r>
              <a:r>
                <a:rPr lang="en-US" altLang="ko-KR" sz="1400" b="1" spc="-150" dirty="0">
                  <a:solidFill>
                    <a:srgbClr val="AE3D57"/>
                  </a:solidFill>
                </a:rPr>
                <a:t>U </a:t>
              </a:r>
              <a:r>
                <a:rPr lang="en-US" altLang="ko-KR" sz="1400" b="1" spc="-150" dirty="0">
                  <a:solidFill>
                    <a:srgbClr val="0F518E"/>
                  </a:solidFill>
                </a:rPr>
                <a:t>m </a:t>
              </a:r>
              <a:r>
                <a:rPr lang="en-US" altLang="ko-KR" sz="1400" b="1" spc="-150" dirty="0">
                  <a:solidFill>
                    <a:srgbClr val="AE3D57"/>
                  </a:solidFill>
                </a:rPr>
                <a:t>P </a:t>
              </a:r>
              <a:r>
                <a:rPr lang="ko-KR" altLang="en-US" sz="1400" spc="-150" dirty="0">
                  <a:solidFill>
                    <a:srgbClr val="0F518E"/>
                  </a:solidFill>
                </a:rPr>
                <a:t>와  컴퓨터로 면접 연습 하자</a:t>
              </a:r>
              <a:r>
                <a:rPr lang="en-US" altLang="ko-KR" sz="1400" spc="-150" dirty="0">
                  <a:solidFill>
                    <a:srgbClr val="0F518E"/>
                  </a:solidFill>
                </a:rPr>
                <a:t>!</a:t>
              </a:r>
              <a:endParaRPr lang="ko-KR" altLang="en-US" sz="1400" spc="-150" dirty="0">
                <a:solidFill>
                  <a:srgbClr val="0F518E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48B282-45FE-47B0-A45E-A877513B5372}"/>
                </a:ext>
              </a:extLst>
            </p:cNvPr>
            <p:cNvSpPr txBox="1"/>
            <p:nvPr/>
          </p:nvSpPr>
          <p:spPr>
            <a:xfrm>
              <a:off x="1810289" y="4273064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F518E"/>
                  </a:solidFill>
                  <a:latin typeface="+mj-ea"/>
                  <a:ea typeface="+mj-ea"/>
                </a:rPr>
                <a:t>셀프 모니터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A1DBD1C-D3D5-4D74-A220-B490871B11E5}"/>
                </a:ext>
              </a:extLst>
            </p:cNvPr>
            <p:cNvSpPr/>
            <p:nvPr/>
          </p:nvSpPr>
          <p:spPr>
            <a:xfrm>
              <a:off x="4313911" y="1732731"/>
              <a:ext cx="3525520" cy="2294208"/>
            </a:xfrm>
            <a:prstGeom prst="rect">
              <a:avLst/>
            </a:prstGeom>
            <a:solidFill>
              <a:srgbClr val="0F518E"/>
            </a:solidFill>
            <a:ln>
              <a:solidFill>
                <a:srgbClr val="53AF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026CD6-A56C-429A-A77E-DFBBB03821E6}"/>
                </a:ext>
              </a:extLst>
            </p:cNvPr>
            <p:cNvSpPr txBox="1"/>
            <p:nvPr/>
          </p:nvSpPr>
          <p:spPr>
            <a:xfrm>
              <a:off x="4445991" y="4888520"/>
              <a:ext cx="32613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50" dirty="0">
                  <a:solidFill>
                    <a:srgbClr val="0F518E"/>
                  </a:solidFill>
                </a:rPr>
                <a:t>IT </a:t>
              </a:r>
              <a:r>
                <a:rPr lang="ko-KR" altLang="en-US" sz="1400" spc="-150" dirty="0">
                  <a:solidFill>
                    <a:srgbClr val="0F518E"/>
                  </a:solidFill>
                </a:rPr>
                <a:t>업계로 가고 싶은 당신</a:t>
              </a:r>
              <a:r>
                <a:rPr lang="en-US" altLang="ko-KR" sz="1400" spc="-150" dirty="0">
                  <a:solidFill>
                    <a:srgbClr val="0F518E"/>
                  </a:solidFill>
                </a:rPr>
                <a:t>,</a:t>
              </a:r>
            </a:p>
            <a:p>
              <a:pPr algn="ctr"/>
              <a:r>
                <a:rPr lang="en-US" altLang="ko-KR" sz="1400" b="1" spc="-150" dirty="0">
                  <a:solidFill>
                    <a:srgbClr val="0F518E"/>
                  </a:solidFill>
                </a:rPr>
                <a:t>j </a:t>
              </a:r>
              <a:r>
                <a:rPr lang="en-US" altLang="ko-KR" sz="1400" b="1" spc="-150" dirty="0">
                  <a:solidFill>
                    <a:srgbClr val="AE3D57"/>
                  </a:solidFill>
                </a:rPr>
                <a:t>U </a:t>
              </a:r>
              <a:r>
                <a:rPr lang="en-US" altLang="ko-KR" sz="1400" b="1" spc="-150" dirty="0">
                  <a:solidFill>
                    <a:srgbClr val="0F518E"/>
                  </a:solidFill>
                </a:rPr>
                <a:t>m </a:t>
              </a:r>
              <a:r>
                <a:rPr lang="en-US" altLang="ko-KR" sz="1400" b="1" spc="-150" dirty="0">
                  <a:solidFill>
                    <a:srgbClr val="AE3D57"/>
                  </a:solidFill>
                </a:rPr>
                <a:t>P </a:t>
              </a:r>
              <a:r>
                <a:rPr lang="ko-KR" altLang="en-US" sz="1400" spc="-150" dirty="0">
                  <a:solidFill>
                    <a:srgbClr val="0F518E"/>
                  </a:solidFill>
                </a:rPr>
                <a:t>랑 단계별로 준비하자</a:t>
              </a:r>
              <a:r>
                <a:rPr lang="en-US" altLang="ko-KR" sz="1400" spc="-150" dirty="0">
                  <a:solidFill>
                    <a:srgbClr val="0F518E"/>
                  </a:solidFill>
                </a:rPr>
                <a:t>!  </a:t>
              </a:r>
              <a:endParaRPr lang="ko-KR" altLang="en-US" sz="1400" spc="-150" dirty="0">
                <a:solidFill>
                  <a:srgbClr val="0F518E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E46A00-ADA5-414B-9841-BD09AF54FB19}"/>
                </a:ext>
              </a:extLst>
            </p:cNvPr>
            <p:cNvSpPr txBox="1"/>
            <p:nvPr/>
          </p:nvSpPr>
          <p:spPr>
            <a:xfrm>
              <a:off x="5182837" y="4273064"/>
              <a:ext cx="1787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F518E"/>
                  </a:solidFill>
                  <a:latin typeface="+mj-ea"/>
                  <a:ea typeface="+mj-ea"/>
                </a:rPr>
                <a:t>난이도별 기술 질문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351B32B-4449-4A50-81FB-81DE93EC374E}"/>
                </a:ext>
              </a:extLst>
            </p:cNvPr>
            <p:cNvSpPr/>
            <p:nvPr/>
          </p:nvSpPr>
          <p:spPr>
            <a:xfrm>
              <a:off x="7991831" y="1732731"/>
              <a:ext cx="3525520" cy="2294208"/>
            </a:xfrm>
            <a:prstGeom prst="rect">
              <a:avLst/>
            </a:prstGeom>
            <a:noFill/>
            <a:ln w="38100">
              <a:solidFill>
                <a:srgbClr val="0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4BB84E-1344-41FE-A472-2A421764B74A}"/>
                </a:ext>
              </a:extLst>
            </p:cNvPr>
            <p:cNvSpPr txBox="1"/>
            <p:nvPr/>
          </p:nvSpPr>
          <p:spPr>
            <a:xfrm>
              <a:off x="8123911" y="4888520"/>
              <a:ext cx="32613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50" dirty="0">
                  <a:solidFill>
                    <a:srgbClr val="0F518E"/>
                  </a:solidFill>
                </a:rPr>
                <a:t>IT  </a:t>
              </a:r>
              <a:r>
                <a:rPr lang="ko-KR" altLang="en-US" sz="1400" spc="-150" dirty="0">
                  <a:solidFill>
                    <a:srgbClr val="0F518E"/>
                  </a:solidFill>
                </a:rPr>
                <a:t>난이도별 기술 질문과 </a:t>
              </a:r>
              <a:r>
                <a:rPr lang="en-US" altLang="ko-KR" sz="1400" spc="-150" dirty="0">
                  <a:solidFill>
                    <a:srgbClr val="0F518E"/>
                  </a:solidFill>
                </a:rPr>
                <a:t> </a:t>
              </a:r>
              <a:r>
                <a:rPr lang="ko-KR" altLang="en-US" sz="1400" spc="-150" dirty="0">
                  <a:solidFill>
                    <a:srgbClr val="0F518E"/>
                  </a:solidFill>
                </a:rPr>
                <a:t>자유게시판</a:t>
              </a:r>
              <a:endParaRPr lang="en-US" altLang="ko-KR" sz="1400" spc="-150" dirty="0">
                <a:solidFill>
                  <a:srgbClr val="0F518E"/>
                </a:solidFill>
              </a:endParaRPr>
            </a:p>
            <a:p>
              <a:pPr algn="ctr"/>
              <a:r>
                <a:rPr lang="en-US" altLang="ko-KR" sz="1400" b="1" spc="-150" dirty="0">
                  <a:solidFill>
                    <a:srgbClr val="0F518E"/>
                  </a:solidFill>
                </a:rPr>
                <a:t>j </a:t>
              </a:r>
              <a:r>
                <a:rPr lang="en-US" altLang="ko-KR" sz="1400" b="1" spc="-150" dirty="0">
                  <a:solidFill>
                    <a:srgbClr val="AE3D57"/>
                  </a:solidFill>
                </a:rPr>
                <a:t>U </a:t>
              </a:r>
              <a:r>
                <a:rPr lang="en-US" altLang="ko-KR" sz="1400" b="1" spc="-150" dirty="0">
                  <a:solidFill>
                    <a:srgbClr val="0F518E"/>
                  </a:solidFill>
                </a:rPr>
                <a:t>m </a:t>
              </a:r>
              <a:r>
                <a:rPr lang="en-US" altLang="ko-KR" sz="1400" b="1" spc="-150" dirty="0">
                  <a:solidFill>
                    <a:srgbClr val="AE3D57"/>
                  </a:solidFill>
                </a:rPr>
                <a:t>P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spc="-150" dirty="0">
                  <a:solidFill>
                    <a:srgbClr val="0F518E"/>
                  </a:solidFill>
                </a:rPr>
                <a:t>와  함께 올라가자</a:t>
              </a:r>
              <a:r>
                <a:rPr lang="en-US" altLang="ko-KR" sz="1400" spc="-150" dirty="0">
                  <a:solidFill>
                    <a:srgbClr val="0F518E"/>
                  </a:solidFill>
                </a:rPr>
                <a:t>!</a:t>
              </a:r>
            </a:p>
            <a:p>
              <a:pPr algn="ctr"/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006C64-55D5-4231-A826-E4EDDD810771}"/>
                </a:ext>
              </a:extLst>
            </p:cNvPr>
            <p:cNvSpPr txBox="1"/>
            <p:nvPr/>
          </p:nvSpPr>
          <p:spPr>
            <a:xfrm>
              <a:off x="8589851" y="4273064"/>
              <a:ext cx="2329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rgbClr val="0F518E"/>
                  </a:solidFill>
                  <a:latin typeface="+mj-ea"/>
                  <a:ea typeface="+mj-ea"/>
                </a:rPr>
                <a:t>IT</a:t>
              </a:r>
              <a:r>
                <a:rPr lang="ko-KR" altLang="en-US" spc="-150" dirty="0">
                  <a:solidFill>
                    <a:srgbClr val="0F518E"/>
                  </a:solidFill>
                  <a:latin typeface="+mj-ea"/>
                  <a:ea typeface="+mj-ea"/>
                </a:rPr>
                <a:t> 취업준비생만의 사이트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70BC28E-A217-40CE-90A4-B2E2398D0638}"/>
                </a:ext>
              </a:extLst>
            </p:cNvPr>
            <p:cNvGrpSpPr/>
            <p:nvPr/>
          </p:nvGrpSpPr>
          <p:grpSpPr>
            <a:xfrm>
              <a:off x="1526083" y="2080623"/>
              <a:ext cx="1840156" cy="1840156"/>
              <a:chOff x="1529769" y="2173524"/>
              <a:chExt cx="1840156" cy="1840156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9E43F98-0772-45F3-9592-0E8351A7D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9769" y="2173524"/>
                <a:ext cx="1840156" cy="1840156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ADF5666-7444-4EED-AC6D-E9E7E3E72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8164" y="2476717"/>
                <a:ext cx="258313" cy="258313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1C5A5D9-1478-40C6-A0F6-BB2BD38E8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097" y="2203685"/>
              <a:ext cx="1594032" cy="159403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B1D276B-C825-4372-9C56-3C0F3C0C1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4860" y="1585913"/>
              <a:ext cx="1118269" cy="83870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5EB8944-1C8E-4A44-951A-27D4BE3EC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6391" y="1722519"/>
              <a:ext cx="1118268" cy="109329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150D91B-9AF9-4390-A552-3D5F10AEB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9005" y="1978246"/>
              <a:ext cx="809246" cy="824959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EA8D5B4-D9AF-437B-9840-AF9D0BEA2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9587" y="3121958"/>
              <a:ext cx="1008664" cy="71277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0729CC3-9298-4BD4-AC24-26961723E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739" y="3224182"/>
              <a:ext cx="1393194" cy="696597"/>
            </a:xfrm>
            <a:prstGeom prst="rect">
              <a:avLst/>
            </a:prstGeom>
          </p:spPr>
        </p:pic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B8F5590-8170-492F-9AA1-C6E5C59BC0CD}"/>
                </a:ext>
              </a:extLst>
            </p:cNvPr>
            <p:cNvSpPr/>
            <p:nvPr/>
          </p:nvSpPr>
          <p:spPr>
            <a:xfrm>
              <a:off x="4878100" y="2404654"/>
              <a:ext cx="498763" cy="511240"/>
            </a:xfrm>
            <a:prstGeom prst="ellipse">
              <a:avLst/>
            </a:prstGeom>
            <a:solidFill>
              <a:srgbClr val="D0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상</a:t>
              </a: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376507A5-7E34-4DFB-91DD-84AB8889675B}"/>
                </a:ext>
              </a:extLst>
            </p:cNvPr>
            <p:cNvSpPr/>
            <p:nvPr/>
          </p:nvSpPr>
          <p:spPr>
            <a:xfrm>
              <a:off x="5846618" y="1757928"/>
              <a:ext cx="498763" cy="511240"/>
            </a:xfrm>
            <a:prstGeom prst="ellipse">
              <a:avLst/>
            </a:prstGeom>
            <a:solidFill>
              <a:srgbClr val="D0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중</a:t>
              </a: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ACBDF03-B2A1-41A6-8570-A6041E6A3B84}"/>
                </a:ext>
              </a:extLst>
            </p:cNvPr>
            <p:cNvSpPr/>
            <p:nvPr/>
          </p:nvSpPr>
          <p:spPr>
            <a:xfrm>
              <a:off x="6826273" y="2404654"/>
              <a:ext cx="498763" cy="511240"/>
            </a:xfrm>
            <a:prstGeom prst="ellipse">
              <a:avLst/>
            </a:prstGeom>
            <a:solidFill>
              <a:srgbClr val="D0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하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478BD4F-4E0D-40BD-9017-D778D7FC1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051" y="2383816"/>
              <a:ext cx="1305384" cy="1305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141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D06FF4D-A72D-48A5-81B0-216477A2417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96982" y="3075"/>
            <a:ext cx="12070080" cy="1073885"/>
            <a:chOff x="121920" y="0"/>
            <a:chExt cx="12070080" cy="10738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06E750-9F58-49A1-97EB-A1390854EA50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ABB4B2F-EB5E-4AB1-8B68-CCB98E6858D9}"/>
              </a:ext>
            </a:extLst>
          </p:cNvPr>
          <p:cNvGrpSpPr/>
          <p:nvPr/>
        </p:nvGrpSpPr>
        <p:grpSpPr>
          <a:xfrm>
            <a:off x="243320" y="183941"/>
            <a:ext cx="3423145" cy="830997"/>
            <a:chOff x="111760" y="81617"/>
            <a:chExt cx="3423145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237BF6-1FC1-4A9D-8D27-EAD3EB2A2BA0}"/>
                </a:ext>
              </a:extLst>
            </p:cNvPr>
            <p:cNvSpPr txBox="1"/>
            <p:nvPr/>
          </p:nvSpPr>
          <p:spPr>
            <a:xfrm>
              <a:off x="660400" y="138935"/>
              <a:ext cx="28745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 err="1">
                  <a:solidFill>
                    <a:schemeClr val="bg1"/>
                  </a:solidFill>
                  <a:latin typeface="+mj-ea"/>
                  <a:ea typeface="+mj-ea"/>
                </a:rPr>
                <a:t>jUmP</a:t>
              </a:r>
              <a:r>
                <a:rPr lang="en-US" altLang="ko-KR" sz="4000" spc="-15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4000" spc="-150" dirty="0">
                  <a:solidFill>
                    <a:schemeClr val="bg1"/>
                  </a:solidFill>
                  <a:latin typeface="+mj-ea"/>
                  <a:ea typeface="+mj-ea"/>
                </a:rPr>
                <a:t>설명서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F2D06A-768D-4520-BE0A-0B48E87A4B66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ea typeface="+mj-ea"/>
                </a:rPr>
                <a:t>2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5B8C35A-7D54-4539-B313-7E615646FA22}"/>
              </a:ext>
            </a:extLst>
          </p:cNvPr>
          <p:cNvSpPr txBox="1"/>
          <p:nvPr/>
        </p:nvSpPr>
        <p:spPr>
          <a:xfrm>
            <a:off x="6253480" y="1628550"/>
            <a:ext cx="6527800" cy="544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750" spc="-150" dirty="0">
                <a:solidFill>
                  <a:srgbClr val="0F518E"/>
                </a:solidFill>
                <a:latin typeface="+mj-ea"/>
                <a:ea typeface="+mj-ea"/>
              </a:rPr>
              <a:t>웹사이트 이용을 위해 </a:t>
            </a:r>
            <a:r>
              <a:rPr lang="en-US" altLang="ko-KR" sz="1750" spc="-150" dirty="0">
                <a:solidFill>
                  <a:srgbClr val="0F518E"/>
                </a:solidFill>
                <a:latin typeface="+mj-ea"/>
                <a:ea typeface="+mj-ea"/>
              </a:rPr>
              <a:t> </a:t>
            </a:r>
            <a:r>
              <a:rPr lang="ko-KR" altLang="en-US" sz="1750" spc="-150" dirty="0">
                <a:solidFill>
                  <a:srgbClr val="0F518E"/>
                </a:solidFill>
                <a:latin typeface="+mj-ea"/>
                <a:ea typeface="+mj-ea"/>
              </a:rPr>
              <a:t>로그인합니다</a:t>
            </a:r>
            <a:r>
              <a:rPr lang="en-US" altLang="ko-KR" sz="1750" spc="-150" dirty="0">
                <a:solidFill>
                  <a:srgbClr val="0F518E"/>
                </a:solidFill>
                <a:latin typeface="+mj-ea"/>
                <a:ea typeface="+mj-ea"/>
              </a:rPr>
              <a:t>.  </a:t>
            </a:r>
            <a:br>
              <a:rPr lang="en-US" altLang="ko-KR" sz="1750" spc="-150" dirty="0">
                <a:solidFill>
                  <a:srgbClr val="0F518E"/>
                </a:solidFill>
                <a:latin typeface="+mj-ea"/>
                <a:ea typeface="+mj-ea"/>
              </a:rPr>
            </a:br>
            <a:r>
              <a:rPr lang="ko-KR" altLang="en-US" sz="1750" spc="-150" dirty="0">
                <a:solidFill>
                  <a:srgbClr val="0F518E"/>
                </a:solidFill>
                <a:latin typeface="+mj-ea"/>
                <a:ea typeface="+mj-ea"/>
              </a:rPr>
              <a:t>로그인하지 않으면 기능이 제한될 수 있습니다</a:t>
            </a:r>
            <a:r>
              <a:rPr lang="en-US" altLang="ko-KR" sz="1750" spc="-150" dirty="0">
                <a:solidFill>
                  <a:srgbClr val="0F518E"/>
                </a:solidFill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750" spc="-150" dirty="0">
                <a:solidFill>
                  <a:srgbClr val="0F518E"/>
                </a:solidFill>
                <a:latin typeface="+mj-ea"/>
                <a:ea typeface="+mj-ea"/>
              </a:rPr>
              <a:t>Interview</a:t>
            </a:r>
            <a:r>
              <a:rPr lang="ko-KR" altLang="en-US" sz="1750" spc="-150" dirty="0">
                <a:solidFill>
                  <a:srgbClr val="0F518E"/>
                </a:solidFill>
                <a:latin typeface="+mj-ea"/>
                <a:ea typeface="+mj-ea"/>
              </a:rPr>
              <a:t> 탭에 들어가서 설문지를 세팅합니다</a:t>
            </a:r>
            <a:r>
              <a:rPr lang="en-US" altLang="ko-KR" sz="1750" spc="-150" dirty="0">
                <a:solidFill>
                  <a:srgbClr val="0F518E"/>
                </a:solidFill>
                <a:latin typeface="+mj-ea"/>
                <a:ea typeface="+mj-ea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750" spc="-150" dirty="0">
                <a:solidFill>
                  <a:srgbClr val="0F518E"/>
                </a:solidFill>
                <a:latin typeface="+mj-ea"/>
                <a:ea typeface="+mj-ea"/>
              </a:rPr>
              <a:t>인성 면접과 기술 면접의 문항 수를  체크합니다</a:t>
            </a:r>
            <a:r>
              <a:rPr lang="en-US" altLang="ko-KR" sz="1750" spc="-150" dirty="0">
                <a:solidFill>
                  <a:srgbClr val="0F518E"/>
                </a:solidFill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750" spc="-150" dirty="0">
                <a:solidFill>
                  <a:srgbClr val="0F518E"/>
                </a:solidFill>
                <a:latin typeface="+mj-ea"/>
                <a:ea typeface="+mj-ea"/>
              </a:rPr>
              <a:t>기술 면접 문항 수를 체크한 경우에만 한 해</a:t>
            </a:r>
            <a:r>
              <a:rPr lang="en-US" altLang="ko-KR" sz="1750" spc="-150" dirty="0">
                <a:solidFill>
                  <a:srgbClr val="0F518E"/>
                </a:solidFill>
                <a:latin typeface="+mj-ea"/>
                <a:ea typeface="+mj-ea"/>
              </a:rPr>
              <a:t>, </a:t>
            </a:r>
            <a:r>
              <a:rPr lang="ko-KR" altLang="en-US" sz="1750" spc="-150" dirty="0">
                <a:solidFill>
                  <a:srgbClr val="0F518E"/>
                </a:solidFill>
                <a:latin typeface="+mj-ea"/>
                <a:ea typeface="+mj-ea"/>
              </a:rPr>
              <a:t>난이도를 선택합니다</a:t>
            </a:r>
            <a:r>
              <a:rPr lang="en-US" altLang="ko-KR" sz="1750" spc="-150" dirty="0">
                <a:solidFill>
                  <a:srgbClr val="0F518E"/>
                </a:solidFill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750" spc="-150" dirty="0">
                <a:solidFill>
                  <a:srgbClr val="0F518E"/>
                </a:solidFill>
                <a:latin typeface="+mj-ea"/>
                <a:ea typeface="+mj-ea"/>
              </a:rPr>
              <a:t>카메라가 세팅 후  </a:t>
            </a:r>
            <a:r>
              <a:rPr lang="en-US" altLang="ko-KR" sz="1750" spc="-150" dirty="0">
                <a:solidFill>
                  <a:srgbClr val="AE3D57"/>
                </a:solidFill>
                <a:latin typeface="+mj-ea"/>
                <a:ea typeface="+mj-ea"/>
              </a:rPr>
              <a:t>Record</a:t>
            </a:r>
            <a:r>
              <a:rPr lang="en-US" altLang="ko-KR" sz="1750" spc="-150" dirty="0">
                <a:solidFill>
                  <a:srgbClr val="0F518E"/>
                </a:solidFill>
                <a:latin typeface="+mj-ea"/>
                <a:ea typeface="+mj-ea"/>
              </a:rPr>
              <a:t> </a:t>
            </a:r>
            <a:r>
              <a:rPr lang="ko-KR" altLang="en-US" sz="1750" spc="-150" dirty="0">
                <a:solidFill>
                  <a:srgbClr val="0F518E"/>
                </a:solidFill>
                <a:latin typeface="+mj-ea"/>
                <a:ea typeface="+mj-ea"/>
              </a:rPr>
              <a:t>버튼을 눌러 모의 면접을 시작하면 됩니다</a:t>
            </a:r>
            <a:r>
              <a:rPr lang="en-US" altLang="ko-KR" sz="1750" spc="-150" dirty="0">
                <a:solidFill>
                  <a:srgbClr val="0F518E"/>
                </a:solidFill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750" spc="-150" dirty="0">
                <a:solidFill>
                  <a:srgbClr val="0F518E"/>
                </a:solidFill>
                <a:latin typeface="+mj-ea"/>
                <a:ea typeface="+mj-ea"/>
              </a:rPr>
              <a:t>한 </a:t>
            </a:r>
            <a:r>
              <a:rPr lang="ko-KR" altLang="en-US" sz="1750" spc="-150" dirty="0" err="1">
                <a:solidFill>
                  <a:srgbClr val="0F518E"/>
                </a:solidFill>
                <a:latin typeface="+mj-ea"/>
                <a:ea typeface="+mj-ea"/>
              </a:rPr>
              <a:t>질문당</a:t>
            </a:r>
            <a:r>
              <a:rPr lang="ko-KR" altLang="en-US" sz="1750" spc="-150" dirty="0">
                <a:solidFill>
                  <a:srgbClr val="0F518E"/>
                </a:solidFill>
                <a:latin typeface="+mj-ea"/>
                <a:ea typeface="+mj-ea"/>
              </a:rPr>
              <a:t> </a:t>
            </a:r>
            <a:r>
              <a:rPr lang="en-US" altLang="ko-KR" sz="1750" spc="-150" dirty="0">
                <a:solidFill>
                  <a:srgbClr val="0F518E"/>
                </a:solidFill>
                <a:latin typeface="+mj-ea"/>
                <a:ea typeface="+mj-ea"/>
              </a:rPr>
              <a:t>90</a:t>
            </a:r>
            <a:r>
              <a:rPr lang="ko-KR" altLang="en-US" sz="1750" spc="-150" dirty="0">
                <a:solidFill>
                  <a:srgbClr val="0F518E"/>
                </a:solidFill>
                <a:latin typeface="+mj-ea"/>
                <a:ea typeface="+mj-ea"/>
              </a:rPr>
              <a:t>초 이내로 대답해주시면 됩니다</a:t>
            </a:r>
            <a:r>
              <a:rPr lang="en-US" altLang="ko-KR" sz="1750" spc="-150" dirty="0">
                <a:solidFill>
                  <a:srgbClr val="0F518E"/>
                </a:solidFill>
                <a:latin typeface="+mj-ea"/>
                <a:ea typeface="+mj-ea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750" spc="-150" dirty="0">
                <a:solidFill>
                  <a:srgbClr val="0F518E"/>
                </a:solidFill>
                <a:latin typeface="+mj-ea"/>
                <a:ea typeface="+mj-ea"/>
              </a:rPr>
              <a:t>대답을 완료한 후 </a:t>
            </a:r>
            <a:r>
              <a:rPr lang="en-US" altLang="ko-KR" sz="1750" spc="-150" dirty="0">
                <a:solidFill>
                  <a:srgbClr val="AE3D57"/>
                </a:solidFill>
                <a:latin typeface="+mj-ea"/>
                <a:ea typeface="+mj-ea"/>
              </a:rPr>
              <a:t>Stop</a:t>
            </a:r>
            <a:r>
              <a:rPr lang="ko-KR" altLang="en-US" sz="1750" spc="-150" dirty="0">
                <a:solidFill>
                  <a:srgbClr val="0F518E"/>
                </a:solidFill>
                <a:latin typeface="+mj-ea"/>
                <a:ea typeface="+mj-ea"/>
              </a:rPr>
              <a:t> 버튼을 누르면 됩니다</a:t>
            </a:r>
            <a:r>
              <a:rPr lang="en-US" altLang="ko-KR" sz="1750" spc="-150" dirty="0">
                <a:solidFill>
                  <a:srgbClr val="0F518E"/>
                </a:solidFill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750" spc="-150" dirty="0">
                <a:solidFill>
                  <a:srgbClr val="0F518E"/>
                </a:solidFill>
                <a:latin typeface="+mj-ea"/>
                <a:ea typeface="+mj-ea"/>
              </a:rPr>
              <a:t>영상 녹화를 끝낼 때마다  </a:t>
            </a:r>
            <a:r>
              <a:rPr lang="en-US" altLang="ko-KR" sz="1750" spc="-150" dirty="0">
                <a:solidFill>
                  <a:srgbClr val="AE3D57"/>
                </a:solidFill>
                <a:latin typeface="+mj-ea"/>
                <a:ea typeface="+mj-ea"/>
              </a:rPr>
              <a:t>Play</a:t>
            </a:r>
            <a:r>
              <a:rPr lang="ko-KR" altLang="en-US" sz="1750" spc="-150" dirty="0">
                <a:solidFill>
                  <a:srgbClr val="0F518E"/>
                </a:solidFill>
                <a:latin typeface="+mj-ea"/>
                <a:ea typeface="+mj-ea"/>
              </a:rPr>
              <a:t> 버튼을 누르면 하단에  볼 수 있습니다</a:t>
            </a:r>
            <a:r>
              <a:rPr lang="en-US" altLang="ko-KR" sz="1750" spc="-150" dirty="0">
                <a:solidFill>
                  <a:srgbClr val="0F518E"/>
                </a:solidFill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750" spc="-150" dirty="0">
                <a:solidFill>
                  <a:srgbClr val="0F518E"/>
                </a:solidFill>
                <a:latin typeface="+mj-ea"/>
                <a:ea typeface="+mj-ea"/>
              </a:rPr>
              <a:t>해당 영상을  받고 싶은 경우</a:t>
            </a:r>
            <a:r>
              <a:rPr lang="en-US" altLang="ko-KR" sz="1750" spc="-150" dirty="0">
                <a:solidFill>
                  <a:srgbClr val="0F518E"/>
                </a:solidFill>
                <a:latin typeface="+mj-ea"/>
                <a:ea typeface="+mj-ea"/>
              </a:rPr>
              <a:t>, </a:t>
            </a:r>
            <a:r>
              <a:rPr lang="en-US" altLang="ko-KR" sz="1750" spc="-150" dirty="0">
                <a:solidFill>
                  <a:srgbClr val="AE3D57"/>
                </a:solidFill>
                <a:latin typeface="+mj-ea"/>
                <a:ea typeface="+mj-ea"/>
              </a:rPr>
              <a:t>Download</a:t>
            </a:r>
            <a:r>
              <a:rPr lang="en-US" altLang="ko-KR" sz="1750" spc="-150" dirty="0">
                <a:solidFill>
                  <a:srgbClr val="0F518E"/>
                </a:solidFill>
                <a:latin typeface="+mj-ea"/>
                <a:ea typeface="+mj-ea"/>
              </a:rPr>
              <a:t> </a:t>
            </a:r>
            <a:r>
              <a:rPr lang="ko-KR" altLang="en-US" sz="1750" spc="-150" dirty="0">
                <a:solidFill>
                  <a:srgbClr val="0F518E"/>
                </a:solidFill>
                <a:latin typeface="+mj-ea"/>
                <a:ea typeface="+mj-ea"/>
              </a:rPr>
              <a:t>버튼을 누르면 됩니다</a:t>
            </a:r>
            <a:r>
              <a:rPr lang="en-US" altLang="ko-KR" sz="1750" spc="-150" dirty="0">
                <a:solidFill>
                  <a:srgbClr val="0F518E"/>
                </a:solidFill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750" spc="-150" dirty="0">
                <a:solidFill>
                  <a:srgbClr val="0F518E"/>
                </a:solidFill>
                <a:latin typeface="+mj-ea"/>
                <a:ea typeface="+mj-ea"/>
              </a:rPr>
              <a:t>Employment Info </a:t>
            </a:r>
            <a:r>
              <a:rPr lang="ko-KR" altLang="en-US" sz="1750" spc="-150" dirty="0">
                <a:solidFill>
                  <a:srgbClr val="0F518E"/>
                </a:solidFill>
                <a:latin typeface="+mj-ea"/>
                <a:ea typeface="+mj-ea"/>
              </a:rPr>
              <a:t>탭은 정보 확인 및 게시글을 작성할 수 있습니다</a:t>
            </a:r>
            <a:r>
              <a:rPr lang="en-US" altLang="ko-KR" sz="1750" spc="-150" dirty="0">
                <a:solidFill>
                  <a:srgbClr val="0F518E"/>
                </a:solidFill>
                <a:latin typeface="+mj-ea"/>
                <a:ea typeface="+mj-ea"/>
              </a:rPr>
              <a:t>. </a:t>
            </a:r>
            <a:r>
              <a:rPr lang="ko-KR" altLang="en-US" sz="1750" spc="-150" dirty="0">
                <a:solidFill>
                  <a:srgbClr val="0F518E"/>
                </a:solidFill>
                <a:latin typeface="+mj-ea"/>
                <a:ea typeface="+mj-ea"/>
              </a:rPr>
              <a:t> </a:t>
            </a:r>
            <a:endParaRPr lang="en-US" altLang="ko-KR" sz="1750" spc="-150" dirty="0">
              <a:solidFill>
                <a:srgbClr val="0F518E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750" spc="-150" dirty="0">
              <a:solidFill>
                <a:srgbClr val="0F518E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75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59A8F9-C62E-4540-863A-716ECBA0897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90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6F62B3-A622-443F-90FD-9A00256E25E0}"/>
              </a:ext>
            </a:extLst>
          </p:cNvPr>
          <p:cNvSpPr/>
          <p:nvPr/>
        </p:nvSpPr>
        <p:spPr>
          <a:xfrm>
            <a:off x="349862" y="1449797"/>
            <a:ext cx="5396276" cy="4911321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BBC168D-F2B1-44BE-A6FB-0302B2B7AF85}"/>
              </a:ext>
            </a:extLst>
          </p:cNvPr>
          <p:cNvGrpSpPr/>
          <p:nvPr/>
        </p:nvGrpSpPr>
        <p:grpSpPr>
          <a:xfrm>
            <a:off x="11109803" y="110748"/>
            <a:ext cx="847898" cy="766617"/>
            <a:chOff x="471953" y="321418"/>
            <a:chExt cx="2439699" cy="2062264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CFDE8F0-ED60-4995-AD8C-2E42BBD11EC8}"/>
                </a:ext>
              </a:extLst>
            </p:cNvPr>
            <p:cNvSpPr/>
            <p:nvPr/>
          </p:nvSpPr>
          <p:spPr>
            <a:xfrm>
              <a:off x="560315" y="321418"/>
              <a:ext cx="2206232" cy="2062264"/>
            </a:xfrm>
            <a:prstGeom prst="ellipse">
              <a:avLst/>
            </a:prstGeom>
            <a:noFill/>
            <a:ln w="19050">
              <a:solidFill>
                <a:srgbClr val="02198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2198B"/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0667FC6-4C2C-4F58-8D98-FA7A6B6CA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953" y="585332"/>
              <a:ext cx="1729851" cy="172985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46BF9C-F6EB-43DA-9FBA-0B12731B8458}"/>
                </a:ext>
              </a:extLst>
            </p:cNvPr>
            <p:cNvSpPr txBox="1"/>
            <p:nvPr/>
          </p:nvSpPr>
          <p:spPr>
            <a:xfrm rot="20217781">
              <a:off x="1587556" y="983975"/>
              <a:ext cx="1324096" cy="538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err="1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j</a:t>
              </a:r>
              <a:r>
                <a:rPr lang="en-US" altLang="ko-KR" sz="700" dirty="0" err="1">
                  <a:solidFill>
                    <a:srgbClr val="02198B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U</a:t>
              </a:r>
              <a:r>
                <a:rPr lang="en-US" altLang="ko-KR" sz="700" dirty="0" err="1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m</a:t>
              </a:r>
              <a:r>
                <a:rPr lang="en-US" altLang="ko-KR" sz="700" dirty="0" err="1">
                  <a:solidFill>
                    <a:srgbClr val="02198B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P</a:t>
              </a:r>
              <a:endParaRPr lang="ko-KR" altLang="en-US" sz="700" dirty="0">
                <a:solidFill>
                  <a:srgbClr val="02198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387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AB754B2-51AE-4F82-825E-47D3BFAD28E4}"/>
              </a:ext>
            </a:extLst>
          </p:cNvPr>
          <p:cNvSpPr/>
          <p:nvPr/>
        </p:nvSpPr>
        <p:spPr>
          <a:xfrm>
            <a:off x="10203180" y="5842082"/>
            <a:ext cx="642620" cy="656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3C5680-6639-4EBB-B79A-4C6B4D5F85F4}"/>
              </a:ext>
            </a:extLst>
          </p:cNvPr>
          <p:cNvSpPr/>
          <p:nvPr/>
        </p:nvSpPr>
        <p:spPr>
          <a:xfrm>
            <a:off x="9462770" y="5516962"/>
            <a:ext cx="731520" cy="325120"/>
          </a:xfrm>
          <a:prstGeom prst="rect">
            <a:avLst/>
          </a:prstGeom>
          <a:solidFill>
            <a:srgbClr val="028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0CBDD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BF78E2-BFC8-4EEE-AC34-ADB09F523173}"/>
              </a:ext>
            </a:extLst>
          </p:cNvPr>
          <p:cNvSpPr/>
          <p:nvPr/>
        </p:nvSpPr>
        <p:spPr>
          <a:xfrm>
            <a:off x="8811260" y="5189562"/>
            <a:ext cx="1391920" cy="325120"/>
          </a:xfrm>
          <a:prstGeom prst="rect">
            <a:avLst/>
          </a:prstGeom>
          <a:solidFill>
            <a:srgbClr val="028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0CBDD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43B914D-4D97-4D76-8AB0-D8365BD51DA7}"/>
              </a:ext>
            </a:extLst>
          </p:cNvPr>
          <p:cNvSpPr/>
          <p:nvPr/>
        </p:nvSpPr>
        <p:spPr>
          <a:xfrm>
            <a:off x="8133080" y="4865451"/>
            <a:ext cx="1338580" cy="325120"/>
          </a:xfrm>
          <a:prstGeom prst="rect">
            <a:avLst/>
          </a:prstGeom>
          <a:solidFill>
            <a:srgbClr val="028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0CBD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1CD32A7-DF4C-4303-B55C-9DE9840A1B79}"/>
              </a:ext>
            </a:extLst>
          </p:cNvPr>
          <p:cNvSpPr/>
          <p:nvPr/>
        </p:nvSpPr>
        <p:spPr>
          <a:xfrm>
            <a:off x="8802370" y="4537042"/>
            <a:ext cx="1391920" cy="325120"/>
          </a:xfrm>
          <a:prstGeom prst="rect">
            <a:avLst/>
          </a:prstGeom>
          <a:solidFill>
            <a:srgbClr val="01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0CBDD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9A1094-8ECC-4258-B1E8-B46FAED48F92}"/>
              </a:ext>
            </a:extLst>
          </p:cNvPr>
          <p:cNvSpPr/>
          <p:nvPr/>
        </p:nvSpPr>
        <p:spPr>
          <a:xfrm>
            <a:off x="8802370" y="4203259"/>
            <a:ext cx="1391920" cy="325120"/>
          </a:xfrm>
          <a:prstGeom prst="rect">
            <a:avLst/>
          </a:prstGeom>
          <a:solidFill>
            <a:srgbClr val="01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0CBDD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12E5F5-C000-4847-BABB-7DE7C31C1C62}"/>
              </a:ext>
            </a:extLst>
          </p:cNvPr>
          <p:cNvSpPr/>
          <p:nvPr/>
        </p:nvSpPr>
        <p:spPr>
          <a:xfrm>
            <a:off x="8811260" y="3880157"/>
            <a:ext cx="1391920" cy="325120"/>
          </a:xfrm>
          <a:prstGeom prst="rect">
            <a:avLst/>
          </a:prstGeom>
          <a:solidFill>
            <a:srgbClr val="01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0CBD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19EC484-A36D-4C8A-A8E0-81A153013970}"/>
              </a:ext>
            </a:extLst>
          </p:cNvPr>
          <p:cNvSpPr/>
          <p:nvPr/>
        </p:nvSpPr>
        <p:spPr>
          <a:xfrm>
            <a:off x="8133080" y="3546374"/>
            <a:ext cx="1338580" cy="325120"/>
          </a:xfrm>
          <a:prstGeom prst="rect">
            <a:avLst/>
          </a:prstGeom>
          <a:solidFill>
            <a:srgbClr val="01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0CBDD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657635-FF9C-4F57-A9CC-53FABF78B02C}"/>
              </a:ext>
            </a:extLst>
          </p:cNvPr>
          <p:cNvSpPr/>
          <p:nvPr/>
        </p:nvSpPr>
        <p:spPr>
          <a:xfrm>
            <a:off x="8730474" y="3213634"/>
            <a:ext cx="741186" cy="325120"/>
          </a:xfrm>
          <a:prstGeom prst="rect">
            <a:avLst/>
          </a:prstGeom>
          <a:solidFill>
            <a:srgbClr val="90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0CBDD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BDA843-7413-4C62-84E4-B7C85E89E4C2}"/>
              </a:ext>
            </a:extLst>
          </p:cNvPr>
          <p:cNvSpPr/>
          <p:nvPr/>
        </p:nvSpPr>
        <p:spPr>
          <a:xfrm>
            <a:off x="8133080" y="3213634"/>
            <a:ext cx="678180" cy="325120"/>
          </a:xfrm>
          <a:prstGeom prst="rect">
            <a:avLst/>
          </a:prstGeom>
          <a:solidFill>
            <a:srgbClr val="90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0CBDD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886BC14-CD81-481F-9BD7-490F5ECD60D1}"/>
              </a:ext>
            </a:extLst>
          </p:cNvPr>
          <p:cNvSpPr/>
          <p:nvPr/>
        </p:nvSpPr>
        <p:spPr>
          <a:xfrm>
            <a:off x="8133080" y="2872740"/>
            <a:ext cx="678180" cy="325120"/>
          </a:xfrm>
          <a:prstGeom prst="rect">
            <a:avLst/>
          </a:prstGeom>
          <a:solidFill>
            <a:srgbClr val="90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0CBDD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AD3933-2FA4-4ED0-9FAD-E98EF476E246}"/>
              </a:ext>
            </a:extLst>
          </p:cNvPr>
          <p:cNvSpPr/>
          <p:nvPr/>
        </p:nvSpPr>
        <p:spPr>
          <a:xfrm>
            <a:off x="8133080" y="2547620"/>
            <a:ext cx="678180" cy="325120"/>
          </a:xfrm>
          <a:prstGeom prst="rect">
            <a:avLst/>
          </a:prstGeom>
          <a:solidFill>
            <a:srgbClr val="90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0CBDD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E78C75-7585-4EE5-9B27-039A6293F59C}"/>
              </a:ext>
            </a:extLst>
          </p:cNvPr>
          <p:cNvSpPr/>
          <p:nvPr/>
        </p:nvSpPr>
        <p:spPr>
          <a:xfrm>
            <a:off x="8133080" y="2222500"/>
            <a:ext cx="678180" cy="325120"/>
          </a:xfrm>
          <a:prstGeom prst="rect">
            <a:avLst/>
          </a:prstGeom>
          <a:solidFill>
            <a:srgbClr val="90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0CBDD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06E750-9F58-49A1-97EB-A1390854EA50}"/>
              </a:ext>
            </a:extLst>
          </p:cNvPr>
          <p:cNvSpPr/>
          <p:nvPr/>
        </p:nvSpPr>
        <p:spPr>
          <a:xfrm>
            <a:off x="10052544" y="6541252"/>
            <a:ext cx="2114518" cy="31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E4E8FAC-9C7D-4C98-8605-88E386E7A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316409"/>
              </p:ext>
            </p:extLst>
          </p:nvPr>
        </p:nvGraphicFramePr>
        <p:xfrm>
          <a:off x="639666" y="1586183"/>
          <a:ext cx="10912667" cy="4924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1267">
                  <a:extLst>
                    <a:ext uri="{9D8B030D-6E8A-4147-A177-3AD203B41FA5}">
                      <a16:colId xmlns:a16="http://schemas.microsoft.com/office/drawing/2014/main" val="3263882449"/>
                    </a:ext>
                  </a:extLst>
                </a:gridCol>
                <a:gridCol w="4341030">
                  <a:extLst>
                    <a:ext uri="{9D8B030D-6E8A-4147-A177-3AD203B41FA5}">
                      <a16:colId xmlns:a16="http://schemas.microsoft.com/office/drawing/2014/main" val="2588267597"/>
                    </a:ext>
                  </a:extLst>
                </a:gridCol>
                <a:gridCol w="701872">
                  <a:extLst>
                    <a:ext uri="{9D8B030D-6E8A-4147-A177-3AD203B41FA5}">
                      <a16:colId xmlns:a16="http://schemas.microsoft.com/office/drawing/2014/main" val="501903372"/>
                    </a:ext>
                  </a:extLst>
                </a:gridCol>
                <a:gridCol w="653799">
                  <a:extLst>
                    <a:ext uri="{9D8B030D-6E8A-4147-A177-3AD203B41FA5}">
                      <a16:colId xmlns:a16="http://schemas.microsoft.com/office/drawing/2014/main" val="2738312198"/>
                    </a:ext>
                  </a:extLst>
                </a:gridCol>
                <a:gridCol w="701872">
                  <a:extLst>
                    <a:ext uri="{9D8B030D-6E8A-4147-A177-3AD203B41FA5}">
                      <a16:colId xmlns:a16="http://schemas.microsoft.com/office/drawing/2014/main" val="1981932661"/>
                    </a:ext>
                  </a:extLst>
                </a:gridCol>
                <a:gridCol w="682642">
                  <a:extLst>
                    <a:ext uri="{9D8B030D-6E8A-4147-A177-3AD203B41FA5}">
                      <a16:colId xmlns:a16="http://schemas.microsoft.com/office/drawing/2014/main" val="282760858"/>
                    </a:ext>
                  </a:extLst>
                </a:gridCol>
                <a:gridCol w="644184">
                  <a:extLst>
                    <a:ext uri="{9D8B030D-6E8A-4147-A177-3AD203B41FA5}">
                      <a16:colId xmlns:a16="http://schemas.microsoft.com/office/drawing/2014/main" val="2604567443"/>
                    </a:ext>
                  </a:extLst>
                </a:gridCol>
                <a:gridCol w="740331">
                  <a:extLst>
                    <a:ext uri="{9D8B030D-6E8A-4147-A177-3AD203B41FA5}">
                      <a16:colId xmlns:a16="http://schemas.microsoft.com/office/drawing/2014/main" val="165377806"/>
                    </a:ext>
                  </a:extLst>
                </a:gridCol>
                <a:gridCol w="644184">
                  <a:extLst>
                    <a:ext uri="{9D8B030D-6E8A-4147-A177-3AD203B41FA5}">
                      <a16:colId xmlns:a16="http://schemas.microsoft.com/office/drawing/2014/main" val="3050653239"/>
                    </a:ext>
                  </a:extLst>
                </a:gridCol>
                <a:gridCol w="711486">
                  <a:extLst>
                    <a:ext uri="{9D8B030D-6E8A-4147-A177-3AD203B41FA5}">
                      <a16:colId xmlns:a16="http://schemas.microsoft.com/office/drawing/2014/main" val="181926048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1200" spc="-15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  <a:cs typeface="+mn-cs"/>
                        </a:rPr>
                        <a:t>항목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세부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059034"/>
                  </a:ext>
                </a:extLst>
              </a:tr>
              <a:tr h="3299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1w</a:t>
                      </a:r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2w</a:t>
                      </a:r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3w</a:t>
                      </a:r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4w</a:t>
                      </a:r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rgbClr val="0F518E"/>
                          </a:solidFill>
                          <a:latin typeface="+mj-ea"/>
                          <a:ea typeface="+mn-ea"/>
                          <a:cs typeface="+mn-cs"/>
                        </a:rPr>
                        <a:t>1w</a:t>
                      </a:r>
                      <a:endParaRPr lang="ko-KR" altLang="en-US" sz="1400" kern="1200" dirty="0">
                        <a:solidFill>
                          <a:srgbClr val="0F518E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rgbClr val="0F518E"/>
                          </a:solidFill>
                          <a:latin typeface="+mj-ea"/>
                          <a:ea typeface="+mn-ea"/>
                          <a:cs typeface="+mn-cs"/>
                        </a:rPr>
                        <a:t>2w</a:t>
                      </a:r>
                      <a:endParaRPr lang="ko-KR" altLang="en-US" sz="1400" kern="1200" dirty="0">
                        <a:solidFill>
                          <a:srgbClr val="0F518E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rgbClr val="0F518E"/>
                          </a:solidFill>
                          <a:latin typeface="+mj-ea"/>
                          <a:ea typeface="+mn-ea"/>
                          <a:cs typeface="+mn-cs"/>
                        </a:rPr>
                        <a:t>3w</a:t>
                      </a:r>
                      <a:endParaRPr lang="ko-KR" altLang="en-US" sz="1400" kern="1200" dirty="0">
                        <a:solidFill>
                          <a:srgbClr val="0F518E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rgbClr val="0F518E"/>
                          </a:solidFill>
                          <a:latin typeface="+mj-ea"/>
                          <a:ea typeface="+mn-ea"/>
                          <a:cs typeface="+mn-cs"/>
                        </a:rPr>
                        <a:t>4w</a:t>
                      </a:r>
                      <a:endParaRPr lang="ko-KR" altLang="en-US" sz="1400" kern="1200" dirty="0">
                        <a:solidFill>
                          <a:srgbClr val="0F518E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733847"/>
                  </a:ext>
                </a:extLst>
              </a:tr>
              <a:tr h="32999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프로토</a:t>
                      </a:r>
                      <a:b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</a:br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기능 정의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847606"/>
                  </a:ext>
                </a:extLst>
              </a:tr>
              <a:tr h="329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 화면 설계 </a:t>
                      </a:r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메인 화면 </a:t>
                      </a:r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&amp; </a:t>
                      </a:r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동작 화면</a:t>
                      </a:r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548080"/>
                  </a:ext>
                </a:extLst>
              </a:tr>
              <a:tr h="329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UX &amp; </a:t>
                      </a:r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기술 검증 </a:t>
                      </a:r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(OpenCV)</a:t>
                      </a:r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632750"/>
                  </a:ext>
                </a:extLst>
              </a:tr>
              <a:tr h="329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시작 버튼 </a:t>
                      </a:r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녹화 시작</a:t>
                      </a:r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) &amp; </a:t>
                      </a:r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제출 버튼 </a:t>
                      </a:r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영상 저장</a:t>
                      </a:r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77608"/>
                  </a:ext>
                </a:extLst>
              </a:tr>
              <a:tr h="32999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기술</a:t>
                      </a:r>
                      <a:b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</a:br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면접 세팅 </a:t>
                      </a:r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(radio </a:t>
                      </a:r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버튼 값 받고 질문 랜덤 추출</a:t>
                      </a:r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355727"/>
                  </a:ext>
                </a:extLst>
              </a:tr>
              <a:tr h="329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영상과 음성 동시에 동시 출력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220552"/>
                  </a:ext>
                </a:extLst>
              </a:tr>
              <a:tr h="329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해당 날짜의 녹화된 영상 불러오기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81201"/>
                  </a:ext>
                </a:extLst>
              </a:tr>
              <a:tr h="329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사이트에 저장된 영상 다운로드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890267"/>
                  </a:ext>
                </a:extLst>
              </a:tr>
              <a:tr h="329992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페이지</a:t>
                      </a:r>
                      <a:b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</a:br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구성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프론트엔드</a:t>
                      </a:r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(HTML &amp; CSS), </a:t>
                      </a:r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소개 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111634"/>
                  </a:ext>
                </a:extLst>
              </a:tr>
              <a:tr h="329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자유 게시판 페이지 </a:t>
                      </a:r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(Django </a:t>
                      </a:r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게시판 기능</a:t>
                      </a:r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925531"/>
                  </a:ext>
                </a:extLst>
              </a:tr>
              <a:tr h="329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마이페이지 </a:t>
                      </a:r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정보 수정</a:t>
                      </a:r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히스토리</a:t>
                      </a:r>
                      <a:r>
                        <a:rPr lang="en-US" altLang="ko-KR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453253"/>
                  </a:ext>
                </a:extLst>
              </a:tr>
              <a:tr h="329992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최종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웹사이트 검증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476658"/>
                  </a:ext>
                </a:extLst>
              </a:tr>
              <a:tr h="3299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F518E"/>
                          </a:solidFill>
                          <a:latin typeface="+mj-ea"/>
                          <a:ea typeface="+mj-ea"/>
                        </a:rPr>
                        <a:t>프로젝트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F518E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234146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9D3AF9A-59A8-4E47-84B4-3F327FE106A2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44F35C-B6E0-4FAB-9E67-421750A6D27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E57F2A4-263E-4073-90B2-6D655BACC1A0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68054C7-650F-44F0-93C0-5291211173D5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17F4DD-95A9-46CA-8510-E0FA5D9CBBB2}"/>
              </a:ext>
            </a:extLst>
          </p:cNvPr>
          <p:cNvGrpSpPr/>
          <p:nvPr/>
        </p:nvGrpSpPr>
        <p:grpSpPr>
          <a:xfrm>
            <a:off x="233160" y="60960"/>
            <a:ext cx="6204355" cy="830997"/>
            <a:chOff x="111760" y="81617"/>
            <a:chExt cx="6204355" cy="83099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78675F-4CD5-4F94-948F-2B1B446B2B87}"/>
                </a:ext>
              </a:extLst>
            </p:cNvPr>
            <p:cNvSpPr txBox="1"/>
            <p:nvPr/>
          </p:nvSpPr>
          <p:spPr>
            <a:xfrm>
              <a:off x="660400" y="138935"/>
              <a:ext cx="56557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>
                  <a:latin typeface="+mj-ea"/>
                  <a:ea typeface="+mj-ea"/>
                </a:rPr>
                <a:t>개발 일정표</a:t>
              </a:r>
              <a:r>
                <a:rPr lang="en-US" altLang="ko-KR" sz="4000" spc="-150" dirty="0">
                  <a:latin typeface="+mj-ea"/>
                  <a:ea typeface="+mj-ea"/>
                </a:rPr>
                <a:t>(</a:t>
              </a:r>
              <a:r>
                <a:rPr lang="ko-KR" altLang="en-US" sz="4000" spc="-150" dirty="0">
                  <a:latin typeface="+mj-ea"/>
                  <a:ea typeface="+mj-ea"/>
                </a:rPr>
                <a:t>개발 마일스톤</a:t>
              </a:r>
              <a:r>
                <a:rPr lang="en-US" altLang="ko-KR" sz="4000" spc="-150" dirty="0">
                  <a:latin typeface="+mj-ea"/>
                  <a:ea typeface="+mj-ea"/>
                </a:rPr>
                <a:t>)</a:t>
              </a:r>
              <a:endParaRPr lang="ko-KR" altLang="en-US" sz="4000" spc="-150" dirty="0"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2A0ED3-82A1-4D65-B1CF-149CF0BFB12E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latin typeface="+mj-lt"/>
                  <a:ea typeface="+mj-ea"/>
                </a:rPr>
                <a:t>3</a:t>
              </a:r>
              <a:endParaRPr lang="ko-KR" altLang="en-US" sz="4800" b="1" dirty="0">
                <a:latin typeface="+mj-lt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44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6003631" y="3262771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2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26A4B3-1BD9-4D73-91F1-2C3B8CA16922}"/>
              </a:ext>
            </a:extLst>
          </p:cNvPr>
          <p:cNvSpPr txBox="1"/>
          <p:nvPr/>
        </p:nvSpPr>
        <p:spPr>
          <a:xfrm>
            <a:off x="5150867" y="3262771"/>
            <a:ext cx="18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accent6"/>
                </a:solidFill>
              </a:rPr>
              <a:t>설계 단계 </a:t>
            </a:r>
          </a:p>
        </p:txBody>
      </p:sp>
    </p:spTree>
    <p:extLst>
      <p:ext uri="{BB962C8B-B14F-4D97-AF65-F5344CB8AC3E}">
        <p14:creationId xmlns:p14="http://schemas.microsoft.com/office/powerpoint/2010/main" val="206528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2454</TotalTime>
  <Words>2091</Words>
  <Application>Microsoft Office PowerPoint</Application>
  <PresentationFormat>와이드스크린</PresentationFormat>
  <Paragraphs>382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나눔스퀘어 ExtraBold</vt:lpstr>
      <vt:lpstr>휴먼둥근헤드라인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서선화</cp:lastModifiedBy>
  <cp:revision>410</cp:revision>
  <dcterms:created xsi:type="dcterms:W3CDTF">2021-02-14T00:18:03Z</dcterms:created>
  <dcterms:modified xsi:type="dcterms:W3CDTF">2022-02-15T07:20:00Z</dcterms:modified>
</cp:coreProperties>
</file>